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260" r:id="rId4"/>
    <p:sldId id="259" r:id="rId5"/>
    <p:sldId id="258" r:id="rId6"/>
    <p:sldId id="271" r:id="rId7"/>
    <p:sldId id="268" r:id="rId8"/>
    <p:sldId id="264" r:id="rId9"/>
    <p:sldId id="261" r:id="rId10"/>
    <p:sldId id="262" r:id="rId11"/>
    <p:sldId id="267"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0" d="100"/>
          <a:sy n="120" d="100"/>
        </p:scale>
        <p:origin x="-304" y="-112"/>
      </p:cViewPr>
      <p:guideLst>
        <p:guide orient="horz" pos="249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printerSettings" Target="printerSettings/printerSettings1.bin"/><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FF71AF-0EB0-486B-8310-0A0C68EDC3CD}" type="datetimeFigureOut">
              <a:rPr lang="en-US" smtClean="0"/>
              <a:t>1/12/15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3661D-F452-4DE3-BD4B-050D0D8B884E}" type="slidenum">
              <a:rPr lang="en-US" smtClean="0"/>
              <a:t>‹#›</a:t>
            </a:fld>
            <a:endParaRPr lang="en-US"/>
          </a:p>
        </p:txBody>
      </p:sp>
    </p:spTree>
    <p:extLst>
      <p:ext uri="{BB962C8B-B14F-4D97-AF65-F5344CB8AC3E}">
        <p14:creationId xmlns:p14="http://schemas.microsoft.com/office/powerpoint/2010/main" val="2305974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3661D-F452-4DE3-BD4B-050D0D8B884E}" type="slidenum">
              <a:rPr lang="en-US" smtClean="0"/>
              <a:t>6</a:t>
            </a:fld>
            <a:endParaRPr lang="en-US"/>
          </a:p>
        </p:txBody>
      </p:sp>
    </p:spTree>
    <p:extLst>
      <p:ext uri="{BB962C8B-B14F-4D97-AF65-F5344CB8AC3E}">
        <p14:creationId xmlns:p14="http://schemas.microsoft.com/office/powerpoint/2010/main" val="2379141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F1457D1-7570-4928-B27D-13A5FD48FF53}" type="datetimeFigureOut">
              <a:rPr lang="en-US" smtClean="0"/>
              <a:t>1/12/15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9924A-E781-4666-A899-AC024789359F}" type="slidenum">
              <a:rPr lang="en-US" smtClean="0"/>
              <a:t>‹#›</a:t>
            </a:fld>
            <a:endParaRPr lang="en-US"/>
          </a:p>
        </p:txBody>
      </p:sp>
    </p:spTree>
    <p:extLst>
      <p:ext uri="{BB962C8B-B14F-4D97-AF65-F5344CB8AC3E}">
        <p14:creationId xmlns:p14="http://schemas.microsoft.com/office/powerpoint/2010/main" val="586536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1457D1-7570-4928-B27D-13A5FD48FF53}" type="datetimeFigureOut">
              <a:rPr lang="en-US" smtClean="0"/>
              <a:t>1/12/15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9924A-E781-4666-A899-AC024789359F}" type="slidenum">
              <a:rPr lang="en-US" smtClean="0"/>
              <a:t>‹#›</a:t>
            </a:fld>
            <a:endParaRPr lang="en-US"/>
          </a:p>
        </p:txBody>
      </p:sp>
    </p:spTree>
    <p:extLst>
      <p:ext uri="{BB962C8B-B14F-4D97-AF65-F5344CB8AC3E}">
        <p14:creationId xmlns:p14="http://schemas.microsoft.com/office/powerpoint/2010/main" val="1401860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1457D1-7570-4928-B27D-13A5FD48FF53}" type="datetimeFigureOut">
              <a:rPr lang="en-US" smtClean="0"/>
              <a:t>1/12/15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9924A-E781-4666-A899-AC024789359F}" type="slidenum">
              <a:rPr lang="en-US" smtClean="0"/>
              <a:t>‹#›</a:t>
            </a:fld>
            <a:endParaRPr lang="en-US"/>
          </a:p>
        </p:txBody>
      </p:sp>
    </p:spTree>
    <p:extLst>
      <p:ext uri="{BB962C8B-B14F-4D97-AF65-F5344CB8AC3E}">
        <p14:creationId xmlns:p14="http://schemas.microsoft.com/office/powerpoint/2010/main" val="3653874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1457D1-7570-4928-B27D-13A5FD48FF53}" type="datetimeFigureOut">
              <a:rPr lang="en-US" smtClean="0"/>
              <a:t>1/12/15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9924A-E781-4666-A899-AC024789359F}" type="slidenum">
              <a:rPr lang="en-US" smtClean="0"/>
              <a:t>‹#›</a:t>
            </a:fld>
            <a:endParaRPr lang="en-US"/>
          </a:p>
        </p:txBody>
      </p:sp>
    </p:spTree>
    <p:extLst>
      <p:ext uri="{BB962C8B-B14F-4D97-AF65-F5344CB8AC3E}">
        <p14:creationId xmlns:p14="http://schemas.microsoft.com/office/powerpoint/2010/main" val="1138899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1457D1-7570-4928-B27D-13A5FD48FF53}" type="datetimeFigureOut">
              <a:rPr lang="en-US" smtClean="0"/>
              <a:t>1/12/15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9924A-E781-4666-A899-AC024789359F}" type="slidenum">
              <a:rPr lang="en-US" smtClean="0"/>
              <a:t>‹#›</a:t>
            </a:fld>
            <a:endParaRPr lang="en-US"/>
          </a:p>
        </p:txBody>
      </p:sp>
    </p:spTree>
    <p:extLst>
      <p:ext uri="{BB962C8B-B14F-4D97-AF65-F5344CB8AC3E}">
        <p14:creationId xmlns:p14="http://schemas.microsoft.com/office/powerpoint/2010/main" val="1829842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F1457D1-7570-4928-B27D-13A5FD48FF53}" type="datetimeFigureOut">
              <a:rPr lang="en-US" smtClean="0"/>
              <a:t>1/12/15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D9924A-E781-4666-A899-AC024789359F}" type="slidenum">
              <a:rPr lang="en-US" smtClean="0"/>
              <a:t>‹#›</a:t>
            </a:fld>
            <a:endParaRPr lang="en-US"/>
          </a:p>
        </p:txBody>
      </p:sp>
    </p:spTree>
    <p:extLst>
      <p:ext uri="{BB962C8B-B14F-4D97-AF65-F5344CB8AC3E}">
        <p14:creationId xmlns:p14="http://schemas.microsoft.com/office/powerpoint/2010/main" val="289114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F1457D1-7570-4928-B27D-13A5FD48FF53}" type="datetimeFigureOut">
              <a:rPr lang="en-US" smtClean="0"/>
              <a:t>1/12/15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D9924A-E781-4666-A899-AC024789359F}" type="slidenum">
              <a:rPr lang="en-US" smtClean="0"/>
              <a:t>‹#›</a:t>
            </a:fld>
            <a:endParaRPr lang="en-US"/>
          </a:p>
        </p:txBody>
      </p:sp>
    </p:spTree>
    <p:extLst>
      <p:ext uri="{BB962C8B-B14F-4D97-AF65-F5344CB8AC3E}">
        <p14:creationId xmlns:p14="http://schemas.microsoft.com/office/powerpoint/2010/main" val="1768770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1457D1-7570-4928-B27D-13A5FD48FF53}" type="datetimeFigureOut">
              <a:rPr lang="en-US" smtClean="0"/>
              <a:t>1/12/15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D9924A-E781-4666-A899-AC024789359F}" type="slidenum">
              <a:rPr lang="en-US" smtClean="0"/>
              <a:t>‹#›</a:t>
            </a:fld>
            <a:endParaRPr lang="en-US"/>
          </a:p>
        </p:txBody>
      </p:sp>
    </p:spTree>
    <p:extLst>
      <p:ext uri="{BB962C8B-B14F-4D97-AF65-F5344CB8AC3E}">
        <p14:creationId xmlns:p14="http://schemas.microsoft.com/office/powerpoint/2010/main" val="3405874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1457D1-7570-4928-B27D-13A5FD48FF53}" type="datetimeFigureOut">
              <a:rPr lang="en-US" smtClean="0"/>
              <a:t>1/12/15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D9924A-E781-4666-A899-AC024789359F}" type="slidenum">
              <a:rPr lang="en-US" smtClean="0"/>
              <a:t>‹#›</a:t>
            </a:fld>
            <a:endParaRPr lang="en-US"/>
          </a:p>
        </p:txBody>
      </p:sp>
    </p:spTree>
    <p:extLst>
      <p:ext uri="{BB962C8B-B14F-4D97-AF65-F5344CB8AC3E}">
        <p14:creationId xmlns:p14="http://schemas.microsoft.com/office/powerpoint/2010/main" val="1396274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1457D1-7570-4928-B27D-13A5FD48FF53}" type="datetimeFigureOut">
              <a:rPr lang="en-US" smtClean="0"/>
              <a:t>1/12/15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D9924A-E781-4666-A899-AC024789359F}" type="slidenum">
              <a:rPr lang="en-US" smtClean="0"/>
              <a:t>‹#›</a:t>
            </a:fld>
            <a:endParaRPr lang="en-US"/>
          </a:p>
        </p:txBody>
      </p:sp>
    </p:spTree>
    <p:extLst>
      <p:ext uri="{BB962C8B-B14F-4D97-AF65-F5344CB8AC3E}">
        <p14:creationId xmlns:p14="http://schemas.microsoft.com/office/powerpoint/2010/main" val="767058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1457D1-7570-4928-B27D-13A5FD48FF53}" type="datetimeFigureOut">
              <a:rPr lang="en-US" smtClean="0"/>
              <a:t>1/12/15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D9924A-E781-4666-A899-AC024789359F}" type="slidenum">
              <a:rPr lang="en-US" smtClean="0"/>
              <a:t>‹#›</a:t>
            </a:fld>
            <a:endParaRPr lang="en-US"/>
          </a:p>
        </p:txBody>
      </p:sp>
    </p:spTree>
    <p:extLst>
      <p:ext uri="{BB962C8B-B14F-4D97-AF65-F5344CB8AC3E}">
        <p14:creationId xmlns:p14="http://schemas.microsoft.com/office/powerpoint/2010/main" val="8595933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1457D1-7570-4928-B27D-13A5FD48FF53}" type="datetimeFigureOut">
              <a:rPr lang="en-US" smtClean="0"/>
              <a:t>1/12/15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D9924A-E781-4666-A899-AC024789359F}" type="slidenum">
              <a:rPr lang="en-US" smtClean="0"/>
              <a:t>‹#›</a:t>
            </a:fld>
            <a:endParaRPr lang="en-US"/>
          </a:p>
        </p:txBody>
      </p:sp>
    </p:spTree>
    <p:extLst>
      <p:ext uri="{BB962C8B-B14F-4D97-AF65-F5344CB8AC3E}">
        <p14:creationId xmlns:p14="http://schemas.microsoft.com/office/powerpoint/2010/main" val="2256265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neefusa.org/" TargetMode="External"/><Relationship Id="rId4" Type="http://schemas.openxmlformats.org/officeDocument/2006/relationships/image" Target="../media/image2.gif"/><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hyperlink" Target="http://www.neefusa.org/" TargetMode="External"/><Relationship Id="rId4" Type="http://schemas.openxmlformats.org/officeDocument/2006/relationships/image" Target="../media/image2.gif"/><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hyperlink" Target="http://www.neefusa.org/" TargetMode="External"/><Relationship Id="rId4" Type="http://schemas.openxmlformats.org/officeDocument/2006/relationships/image" Target="../media/image2.gif"/><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hyperlink" Target="http://www.neefusa.org/" TargetMode="External"/><Relationship Id="rId5" Type="http://schemas.openxmlformats.org/officeDocument/2006/relationships/image" Target="../media/image2.gif"/><Relationship Id="rId1" Type="http://schemas.openxmlformats.org/officeDocument/2006/relationships/slideLayout" Target="../slideLayouts/slideLayout2.xml"/><Relationship Id="rId2" Type="http://schemas.openxmlformats.org/officeDocument/2006/relationships/hyperlink" Target="http://www.worldparkscongress.org/downloads/approaches/Stream8.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1.jpeg"/><Relationship Id="rId5" Type="http://schemas.openxmlformats.org/officeDocument/2006/relationships/hyperlink" Target="http://www.neefusa.org/" TargetMode="External"/><Relationship Id="rId6" Type="http://schemas.openxmlformats.org/officeDocument/2006/relationships/image" Target="../media/image2.gif"/><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jpeg"/><Relationship Id="rId5" Type="http://schemas.openxmlformats.org/officeDocument/2006/relationships/hyperlink" Target="http://www.neefusa.org/" TargetMode="External"/><Relationship Id="rId6" Type="http://schemas.openxmlformats.org/officeDocument/2006/relationships/image" Target="../media/image2.gif"/><Relationship Id="rId1" Type="http://schemas.openxmlformats.org/officeDocument/2006/relationships/slideLayout" Target="../slideLayouts/slideLayout4.xml"/><Relationship Id="rId2" Type="http://schemas.openxmlformats.org/officeDocument/2006/relationships/image" Target="../media/image8.emf"/></Relationships>
</file>

<file path=ppt/slides/_rels/slide5.xml.rels><?xml version="1.0" encoding="UTF-8" standalone="yes"?>
<Relationships xmlns="http://schemas.openxmlformats.org/package/2006/relationships"><Relationship Id="rId11" Type="http://schemas.openxmlformats.org/officeDocument/2006/relationships/image" Target="../media/image19.jpeg"/><Relationship Id="rId12" Type="http://schemas.openxmlformats.org/officeDocument/2006/relationships/image" Target="../media/image20.jpeg"/><Relationship Id="rId13" Type="http://schemas.openxmlformats.org/officeDocument/2006/relationships/image" Target="../media/image21.jpeg"/><Relationship Id="rId14" Type="http://schemas.openxmlformats.org/officeDocument/2006/relationships/image" Target="../media/image22.jpeg"/><Relationship Id="rId15" Type="http://schemas.openxmlformats.org/officeDocument/2006/relationships/image" Target="../media/image23.JPG"/><Relationship Id="rId1" Type="http://schemas.openxmlformats.org/officeDocument/2006/relationships/slideLayout" Target="../slideLayouts/slideLayout7.xml"/><Relationship Id="rId2" Type="http://schemas.openxmlformats.org/officeDocument/2006/relationships/image" Target="../media/image10.jpeg"/><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5.jpeg"/><Relationship Id="rId8" Type="http://schemas.openxmlformats.org/officeDocument/2006/relationships/image" Target="../media/image16.jpeg"/><Relationship Id="rId9" Type="http://schemas.openxmlformats.org/officeDocument/2006/relationships/image" Target="../media/image17.jpeg"/><Relationship Id="rId10"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hyperlink" Target="http://www.neefusa.org/" TargetMode="External"/><Relationship Id="rId5" Type="http://schemas.openxmlformats.org/officeDocument/2006/relationships/image" Target="../media/image2.gi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1.jpeg"/><Relationship Id="rId5" Type="http://schemas.openxmlformats.org/officeDocument/2006/relationships/hyperlink" Target="http://www.neefusa.org/" TargetMode="External"/><Relationship Id="rId6" Type="http://schemas.openxmlformats.org/officeDocument/2006/relationships/image" Target="../media/image2.gif"/><Relationship Id="rId1" Type="http://schemas.openxmlformats.org/officeDocument/2006/relationships/slideLayout" Target="../slideLayouts/slideLayout4.xml"/><Relationship Id="rId2" Type="http://schemas.openxmlformats.org/officeDocument/2006/relationships/image" Target="../media/image24.jpg"/></Relationships>
</file>

<file path=ppt/slides/_rels/slide8.xml.rels><?xml version="1.0" encoding="UTF-8" standalone="yes"?>
<Relationships xmlns="http://schemas.openxmlformats.org/package/2006/relationships"><Relationship Id="rId3" Type="http://schemas.openxmlformats.org/officeDocument/2006/relationships/hyperlink" Target="http://www.neefusa.org/" TargetMode="External"/><Relationship Id="rId4" Type="http://schemas.openxmlformats.org/officeDocument/2006/relationships/image" Target="../media/image2.gif"/><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hyperlink" Target="http://www.neefusa.org/" TargetMode="External"/><Relationship Id="rId4" Type="http://schemas.openxmlformats.org/officeDocument/2006/relationships/image" Target="../media/image2.gif"/><Relationship Id="rId1" Type="http://schemas.openxmlformats.org/officeDocument/2006/relationships/slideLayout" Target="../slideLayouts/slideLayout2.xml"/><Relationship Id="rId2"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81000"/>
            <a:ext cx="9144000" cy="3428999"/>
          </a:xfrm>
        </p:spPr>
        <p:txBody>
          <a:bodyPr>
            <a:normAutofit/>
          </a:bodyPr>
          <a:lstStyle/>
          <a:p>
            <a:r>
              <a:rPr lang="en-US" sz="2000" b="1" dirty="0" smtClean="0">
                <a:latin typeface="Arial" panose="020B0604020202020204" pitchFamily="34" charset="0"/>
                <a:cs typeface="Arial" panose="020B0604020202020204" pitchFamily="34" charset="0"/>
              </a:rPr>
              <a:t/>
            </a:r>
            <a:br>
              <a:rPr lang="en-US" sz="2000" b="1" dirty="0" smtClean="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
            </a:r>
            <a:br>
              <a:rPr lang="en-US" sz="2000" b="1" dirty="0">
                <a:latin typeface="Arial" panose="020B0604020202020204" pitchFamily="34" charset="0"/>
                <a:cs typeface="Arial" panose="020B0604020202020204" pitchFamily="34" charset="0"/>
              </a:rPr>
            </a:br>
            <a:r>
              <a:rPr lang="en-US" sz="2000" b="1" dirty="0" smtClean="0">
                <a:latin typeface="Arial" panose="020B0604020202020204" pitchFamily="34" charset="0"/>
                <a:cs typeface="Arial" panose="020B0604020202020204" pitchFamily="34" charset="0"/>
              </a:rPr>
              <a:t/>
            </a:r>
            <a:br>
              <a:rPr lang="en-US" sz="2000" b="1" dirty="0" smtClean="0">
                <a:latin typeface="Arial" panose="020B0604020202020204" pitchFamily="34" charset="0"/>
                <a:cs typeface="Arial" panose="020B0604020202020204" pitchFamily="34" charset="0"/>
              </a:rPr>
            </a:br>
            <a:r>
              <a:rPr lang="en-US" sz="2000" b="1" dirty="0" smtClean="0">
                <a:latin typeface="Arial" panose="020B0604020202020204" pitchFamily="34" charset="0"/>
                <a:cs typeface="Arial" panose="020B0604020202020204" pitchFamily="34" charset="0"/>
              </a:rPr>
              <a:t>2015 Inspiring a New Generation Summit </a:t>
            </a:r>
            <a:br>
              <a:rPr lang="en-US" sz="2000" b="1" dirty="0" smtClean="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A North American Initiative</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November 6-8, 2015</a:t>
            </a:r>
            <a:br>
              <a:rPr lang="en-US" sz="2000" b="1" dirty="0">
                <a:latin typeface="Arial" panose="020B0604020202020204" pitchFamily="34" charset="0"/>
                <a:cs typeface="Arial" panose="020B0604020202020204" pitchFamily="34" charset="0"/>
              </a:rPr>
            </a:br>
            <a:endParaRPr lang="en-US" sz="2000" b="1"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371600" y="2971800"/>
            <a:ext cx="6400800" cy="990600"/>
          </a:xfrm>
        </p:spPr>
        <p:txBody>
          <a:bodyPr>
            <a:normAutofit/>
          </a:bodyPr>
          <a:lstStyle/>
          <a:p>
            <a:r>
              <a:rPr lang="en-US" sz="1400" dirty="0">
                <a:solidFill>
                  <a:schemeClr val="bg1">
                    <a:lumMod val="50000"/>
                  </a:schemeClr>
                </a:solidFill>
              </a:rPr>
              <a:t>Planning Meeting </a:t>
            </a:r>
            <a:r>
              <a:rPr lang="en-US" sz="1400" dirty="0" smtClean="0">
                <a:solidFill>
                  <a:schemeClr val="bg1">
                    <a:lumMod val="50000"/>
                  </a:schemeClr>
                </a:solidFill>
              </a:rPr>
              <a:t>January 14, 2015</a:t>
            </a:r>
            <a:endParaRPr lang="en-US" sz="1400" dirty="0">
              <a:solidFill>
                <a:schemeClr val="bg1">
                  <a:lumMod val="50000"/>
                </a:schemeClr>
              </a:solidFill>
            </a:endParaRPr>
          </a:p>
          <a:p>
            <a:r>
              <a:rPr lang="en-US" sz="1400" dirty="0">
                <a:solidFill>
                  <a:schemeClr val="bg1">
                    <a:lumMod val="50000"/>
                  </a:schemeClr>
                </a:solidFill>
              </a:rPr>
              <a:t>National Environmental Education Foundation, </a:t>
            </a:r>
            <a:endParaRPr lang="en-US" sz="1400" dirty="0" smtClean="0">
              <a:solidFill>
                <a:schemeClr val="bg1">
                  <a:lumMod val="50000"/>
                </a:schemeClr>
              </a:solidFill>
            </a:endParaRPr>
          </a:p>
          <a:p>
            <a:r>
              <a:rPr lang="en-US" sz="1400" dirty="0" smtClean="0">
                <a:solidFill>
                  <a:schemeClr val="bg1">
                    <a:lumMod val="50000"/>
                  </a:schemeClr>
                </a:solidFill>
              </a:rPr>
              <a:t>4301 </a:t>
            </a:r>
            <a:r>
              <a:rPr lang="en-US" sz="1400" dirty="0">
                <a:solidFill>
                  <a:schemeClr val="bg1">
                    <a:lumMod val="50000"/>
                  </a:schemeClr>
                </a:solidFill>
              </a:rPr>
              <a:t>Connecticut Avenue NW, Suite 160, Washington, DC</a:t>
            </a:r>
          </a:p>
          <a:p>
            <a:endParaRPr lang="en-US" sz="2000" b="1" dirty="0" smtClean="0">
              <a:solidFill>
                <a:schemeClr val="tx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4738" y="609600"/>
            <a:ext cx="1003494" cy="1009650"/>
          </a:xfrm>
          <a:prstGeom prst="rect">
            <a:avLst/>
          </a:prstGeom>
        </p:spPr>
      </p:pic>
      <p:pic>
        <p:nvPicPr>
          <p:cNvPr id="1026" name="Picture 2" descr="National Environmental Education Foundat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800099"/>
            <a:ext cx="2762250" cy="8191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488232" y="800099"/>
            <a:ext cx="1931368" cy="646331"/>
          </a:xfrm>
          <a:prstGeom prst="rect">
            <a:avLst/>
          </a:prstGeom>
          <a:noFill/>
        </p:spPr>
        <p:txBody>
          <a:bodyPr wrap="square" rtlCol="0">
            <a:spAutoFit/>
          </a:bodyPr>
          <a:lstStyle/>
          <a:p>
            <a:r>
              <a:rPr lang="en-US" dirty="0" smtClean="0"/>
              <a:t>Paul F-</a:t>
            </a:r>
            <a:r>
              <a:rPr lang="en-US" dirty="0" err="1" smtClean="0"/>
              <a:t>Brandwein</a:t>
            </a:r>
            <a:r>
              <a:rPr lang="en-US" dirty="0" smtClean="0"/>
              <a:t> Institute</a:t>
            </a:r>
            <a:endParaRPr lang="en-US" dirty="0"/>
          </a:p>
        </p:txBody>
      </p:sp>
      <p:pic>
        <p:nvPicPr>
          <p:cNvPr id="7" name="Picture 5" descr="South Africa Plus Other Images May 2006 45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1084" y="4419600"/>
            <a:ext cx="2514600"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17584" y="3962400"/>
            <a:ext cx="19050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4484" y="4418323"/>
            <a:ext cx="2516516" cy="1677677"/>
          </a:xfrm>
          <a:prstGeom prst="rect">
            <a:avLst/>
          </a:prstGeom>
        </p:spPr>
      </p:pic>
      <p:sp>
        <p:nvSpPr>
          <p:cNvPr id="6" name="TextBox 5"/>
          <p:cNvSpPr txBox="1"/>
          <p:nvPr/>
        </p:nvSpPr>
        <p:spPr>
          <a:xfrm>
            <a:off x="6858000" y="6292554"/>
            <a:ext cx="1811382" cy="538609"/>
          </a:xfrm>
          <a:prstGeom prst="rect">
            <a:avLst/>
          </a:prstGeom>
          <a:noFill/>
        </p:spPr>
        <p:txBody>
          <a:bodyPr wrap="none" rtlCol="0">
            <a:spAutoFit/>
          </a:bodyPr>
          <a:lstStyle/>
          <a:p>
            <a:r>
              <a:rPr lang="en-US" sz="1100" b="1" dirty="0" err="1">
                <a:solidFill>
                  <a:srgbClr val="7F7F7F"/>
                </a:solidFill>
                <a:latin typeface="Arial" panose="020B0604020202020204" pitchFamily="34" charset="0"/>
                <a:cs typeface="Arial" panose="020B0604020202020204" pitchFamily="34" charset="0"/>
              </a:rPr>
              <a:t>summit</a:t>
            </a:r>
            <a:r>
              <a:rPr lang="en-US" sz="1100" b="1" dirty="0" err="1" smtClean="0">
                <a:solidFill>
                  <a:srgbClr val="7F7F7F"/>
                </a:solidFill>
                <a:latin typeface="Arial" panose="020B0604020202020204" pitchFamily="34" charset="0"/>
                <a:cs typeface="Arial" panose="020B0604020202020204" pitchFamily="34" charset="0"/>
              </a:rPr>
              <a:t>@brandwein.org</a:t>
            </a:r>
            <a:r>
              <a:rPr lang="en-US" sz="1100" b="1" dirty="0" smtClean="0">
                <a:solidFill>
                  <a:srgbClr val="7F7F7F"/>
                </a:solidFill>
                <a:latin typeface="Arial" panose="020B0604020202020204" pitchFamily="34" charset="0"/>
                <a:cs typeface="Arial" panose="020B0604020202020204" pitchFamily="34" charset="0"/>
              </a:rPr>
              <a:t>                 </a:t>
            </a:r>
            <a:endParaRPr lang="en-US" sz="1100" b="1" dirty="0">
              <a:solidFill>
                <a:srgbClr val="7F7F7F"/>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775848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200" dirty="0" smtClean="0"/>
              <a:t>Draft Agenda ver</a:t>
            </a:r>
            <a:r>
              <a:rPr lang="en-US" sz="3200" dirty="0" smtClean="0"/>
              <a:t>.1.5</a:t>
            </a:r>
            <a:endParaRPr lang="en-US" sz="3200" dirty="0"/>
          </a:p>
        </p:txBody>
      </p:sp>
      <p:sp>
        <p:nvSpPr>
          <p:cNvPr id="6" name="Content Placeholder 5"/>
          <p:cNvSpPr>
            <a:spLocks noGrp="1"/>
          </p:cNvSpPr>
          <p:nvPr>
            <p:ph sz="half" idx="1"/>
          </p:nvPr>
        </p:nvSpPr>
        <p:spPr>
          <a:xfrm>
            <a:off x="457200" y="1493837"/>
            <a:ext cx="4038600" cy="4525963"/>
          </a:xfrm>
        </p:spPr>
        <p:txBody>
          <a:bodyPr>
            <a:normAutofit fontScale="70000" lnSpcReduction="20000"/>
          </a:bodyPr>
          <a:lstStyle/>
          <a:p>
            <a:pPr marL="0" indent="0" algn="ctr">
              <a:buNone/>
            </a:pPr>
            <a:r>
              <a:rPr lang="en-US" u="sng" dirty="0" smtClean="0"/>
              <a:t>Friday </a:t>
            </a:r>
            <a:r>
              <a:rPr lang="en-US" u="sng" dirty="0" smtClean="0"/>
              <a:t>Nov </a:t>
            </a:r>
            <a:r>
              <a:rPr lang="en-US" u="sng" dirty="0" smtClean="0"/>
              <a:t>6, 2015 PM</a:t>
            </a:r>
            <a:endParaRPr lang="en-US" u="sng" baseline="30000" dirty="0" smtClean="0"/>
          </a:p>
          <a:p>
            <a:pPr marL="0" indent="0">
              <a:buNone/>
            </a:pPr>
            <a:endParaRPr lang="en-US" sz="2400" baseline="30000" dirty="0" smtClean="0"/>
          </a:p>
          <a:p>
            <a:r>
              <a:rPr lang="en-US" sz="1800" dirty="0" smtClean="0"/>
              <a:t>Arrive - Registration – Settle </a:t>
            </a:r>
            <a:r>
              <a:rPr lang="en-US" sz="1800" dirty="0" smtClean="0"/>
              <a:t>in 3:00-5:00</a:t>
            </a:r>
            <a:endParaRPr lang="en-US" sz="1800" dirty="0" smtClean="0"/>
          </a:p>
          <a:p>
            <a:r>
              <a:rPr lang="en-US" sz="1800" dirty="0" smtClean="0"/>
              <a:t>5:00PM Reception </a:t>
            </a:r>
            <a:r>
              <a:rPr lang="en-US" sz="1800" dirty="0" smtClean="0"/>
              <a:t>and Dinner</a:t>
            </a:r>
          </a:p>
          <a:p>
            <a:r>
              <a:rPr lang="en-US" sz="1800" dirty="0" smtClean="0"/>
              <a:t>Key Note Speaker &amp; Set </a:t>
            </a:r>
            <a:r>
              <a:rPr lang="en-US" sz="1800" dirty="0" smtClean="0"/>
              <a:t>the Stage for the Summit</a:t>
            </a:r>
          </a:p>
          <a:p>
            <a:r>
              <a:rPr lang="en-US" sz="1800" dirty="0" smtClean="0"/>
              <a:t>Youth Voice</a:t>
            </a:r>
          </a:p>
          <a:p>
            <a:endParaRPr lang="en-US" sz="1800" dirty="0"/>
          </a:p>
          <a:p>
            <a:pPr marL="0" indent="0" algn="ctr">
              <a:buNone/>
            </a:pPr>
            <a:r>
              <a:rPr lang="en-US" u="sng" dirty="0" smtClean="0"/>
              <a:t>Saturday </a:t>
            </a:r>
            <a:r>
              <a:rPr lang="en-US" u="sng" dirty="0"/>
              <a:t>Nov 7, </a:t>
            </a:r>
            <a:r>
              <a:rPr lang="en-US" u="sng" dirty="0" smtClean="0"/>
              <a:t>2015 AM</a:t>
            </a:r>
          </a:p>
          <a:p>
            <a:pPr marL="0" indent="0" algn="ctr">
              <a:buNone/>
            </a:pPr>
            <a:endParaRPr lang="en-US" u="sng" dirty="0"/>
          </a:p>
          <a:p>
            <a:r>
              <a:rPr lang="en-US" sz="1800" dirty="0"/>
              <a:t>Morning Session – Key Note </a:t>
            </a:r>
            <a:r>
              <a:rPr lang="en-US" sz="1800" dirty="0" smtClean="0"/>
              <a:t>- </a:t>
            </a:r>
            <a:r>
              <a:rPr lang="en-US" sz="1800" dirty="0"/>
              <a:t>TBD</a:t>
            </a:r>
          </a:p>
          <a:p>
            <a:r>
              <a:rPr lang="en-US" sz="1800" dirty="0"/>
              <a:t>Town Hall Type Panel 4-5 High Profile  People (Sub -Topic TBD)Moderated by High Profile Person</a:t>
            </a:r>
          </a:p>
          <a:p>
            <a:r>
              <a:rPr lang="en-US" sz="1800" dirty="0"/>
              <a:t>Break Out Sessions around Driving Question</a:t>
            </a:r>
          </a:p>
          <a:p>
            <a:r>
              <a:rPr lang="en-US" sz="1800" dirty="0"/>
              <a:t>Break</a:t>
            </a:r>
          </a:p>
          <a:p>
            <a:r>
              <a:rPr lang="en-US" sz="1800" dirty="0"/>
              <a:t>Town Hall Type Panel Panel 4-5 High Profile  People (Sub -Topic TBD</a:t>
            </a:r>
            <a:r>
              <a:rPr lang="en-US" sz="1800" dirty="0" smtClean="0"/>
              <a:t>) Moderated </a:t>
            </a:r>
            <a:r>
              <a:rPr lang="en-US" sz="1800" dirty="0"/>
              <a:t>by High Profile </a:t>
            </a:r>
            <a:r>
              <a:rPr lang="en-US" sz="1800" dirty="0" smtClean="0"/>
              <a:t>Person</a:t>
            </a:r>
          </a:p>
          <a:p>
            <a:r>
              <a:rPr lang="en-US" sz="1800" dirty="0" smtClean="0"/>
              <a:t>Lunch</a:t>
            </a:r>
            <a:endParaRPr lang="en-US" sz="1800" dirty="0"/>
          </a:p>
          <a:p>
            <a:endParaRPr lang="en-US" sz="1800" dirty="0" smtClean="0"/>
          </a:p>
          <a:p>
            <a:endParaRPr lang="en-US" dirty="0"/>
          </a:p>
        </p:txBody>
      </p:sp>
      <p:sp>
        <p:nvSpPr>
          <p:cNvPr id="7" name="Content Placeholder 6"/>
          <p:cNvSpPr>
            <a:spLocks noGrp="1"/>
          </p:cNvSpPr>
          <p:nvPr>
            <p:ph sz="half" idx="2"/>
          </p:nvPr>
        </p:nvSpPr>
        <p:spPr>
          <a:xfrm>
            <a:off x="4572000" y="1493837"/>
            <a:ext cx="4038600" cy="4525963"/>
          </a:xfrm>
        </p:spPr>
        <p:txBody>
          <a:bodyPr>
            <a:normAutofit fontScale="70000" lnSpcReduction="20000"/>
          </a:bodyPr>
          <a:lstStyle/>
          <a:p>
            <a:pPr marL="0" indent="0" algn="ctr">
              <a:buNone/>
            </a:pPr>
            <a:r>
              <a:rPr lang="en-US" sz="3100" u="sng" dirty="0" smtClean="0"/>
              <a:t>Saturday Nov 7, 2015 PM</a:t>
            </a:r>
            <a:endParaRPr lang="en-US" sz="3100" u="sng" dirty="0"/>
          </a:p>
          <a:p>
            <a:pPr marL="0" indent="0" algn="ctr">
              <a:buNone/>
            </a:pPr>
            <a:endParaRPr lang="en-US" sz="2400" dirty="0" smtClean="0"/>
          </a:p>
          <a:p>
            <a:r>
              <a:rPr lang="en-US" sz="1800" dirty="0" smtClean="0"/>
              <a:t>Afternoon </a:t>
            </a:r>
            <a:r>
              <a:rPr lang="en-US" sz="1800" dirty="0"/>
              <a:t>Session – Key Note </a:t>
            </a:r>
            <a:r>
              <a:rPr lang="en-US" sz="1800" dirty="0" smtClean="0"/>
              <a:t>- </a:t>
            </a:r>
            <a:r>
              <a:rPr lang="en-US" sz="1800" dirty="0"/>
              <a:t>TBD</a:t>
            </a:r>
          </a:p>
          <a:p>
            <a:r>
              <a:rPr lang="en-US" sz="1800" dirty="0" smtClean="0"/>
              <a:t>Break </a:t>
            </a:r>
            <a:r>
              <a:rPr lang="en-US" sz="1800" dirty="0" smtClean="0"/>
              <a:t>Out Sessions around Driving Question</a:t>
            </a:r>
          </a:p>
          <a:p>
            <a:r>
              <a:rPr lang="en-US" sz="1800" dirty="0" smtClean="0"/>
              <a:t>Key Note </a:t>
            </a:r>
            <a:r>
              <a:rPr lang="en-US" sz="1800" dirty="0" smtClean="0"/>
              <a:t>- </a:t>
            </a:r>
            <a:r>
              <a:rPr lang="en-US" sz="1800" dirty="0" smtClean="0"/>
              <a:t>TBD</a:t>
            </a:r>
          </a:p>
          <a:p>
            <a:r>
              <a:rPr lang="en-US" sz="1800" dirty="0" smtClean="0"/>
              <a:t>Exhibit Hall Reception and Conversation with Best in Class Programs</a:t>
            </a:r>
          </a:p>
          <a:p>
            <a:r>
              <a:rPr lang="en-US" sz="1800" dirty="0" smtClean="0"/>
              <a:t>Dinner</a:t>
            </a:r>
          </a:p>
          <a:p>
            <a:r>
              <a:rPr lang="en-US" sz="1800" dirty="0" smtClean="0"/>
              <a:t>Key Note </a:t>
            </a:r>
            <a:r>
              <a:rPr lang="en-US" sz="1800" dirty="0" smtClean="0"/>
              <a:t>- </a:t>
            </a:r>
            <a:r>
              <a:rPr lang="en-US" sz="1800" dirty="0" smtClean="0"/>
              <a:t>TBD </a:t>
            </a:r>
            <a:r>
              <a:rPr lang="en-US" sz="1800" dirty="0" smtClean="0"/>
              <a:t> </a:t>
            </a:r>
          </a:p>
          <a:p>
            <a:endParaRPr lang="en-US" sz="1800" dirty="0"/>
          </a:p>
          <a:p>
            <a:pPr marL="0" indent="0" algn="ctr">
              <a:buNone/>
            </a:pPr>
            <a:r>
              <a:rPr lang="en-US" sz="3100" u="sng" dirty="0"/>
              <a:t>Sunday Nov 8, </a:t>
            </a:r>
            <a:r>
              <a:rPr lang="en-US" sz="3100" u="sng" dirty="0" smtClean="0"/>
              <a:t>2015 AM</a:t>
            </a:r>
            <a:endParaRPr lang="en-US" sz="3100" u="sng" dirty="0"/>
          </a:p>
          <a:p>
            <a:pPr marL="0" indent="0" algn="ctr">
              <a:buNone/>
            </a:pPr>
            <a:endParaRPr lang="en-US" sz="2400" dirty="0"/>
          </a:p>
          <a:p>
            <a:r>
              <a:rPr lang="en-US" sz="1800" dirty="0"/>
              <a:t>Morning Session –  Report Out – Key Note </a:t>
            </a:r>
            <a:r>
              <a:rPr lang="en-US" sz="1800" dirty="0" smtClean="0"/>
              <a:t>- </a:t>
            </a:r>
            <a:r>
              <a:rPr lang="en-US" sz="1800" dirty="0"/>
              <a:t>TBD</a:t>
            </a:r>
          </a:p>
          <a:p>
            <a:r>
              <a:rPr lang="en-US" sz="1800" dirty="0"/>
              <a:t>Opportunities to Commit</a:t>
            </a:r>
          </a:p>
          <a:p>
            <a:r>
              <a:rPr lang="en-US" sz="1800" dirty="0"/>
              <a:t>Town Hall Type Panel 4-5 High Profile  People (Report Out on Summit</a:t>
            </a:r>
            <a:r>
              <a:rPr lang="en-US" sz="1800" dirty="0" smtClean="0"/>
              <a:t>) Moderated </a:t>
            </a:r>
            <a:r>
              <a:rPr lang="en-US" sz="1800" dirty="0"/>
              <a:t>by High Profile Person</a:t>
            </a:r>
          </a:p>
          <a:p>
            <a:r>
              <a:rPr lang="en-US" sz="1800" dirty="0"/>
              <a:t>Commitment Sessions – What is my Organization ready to commit too?</a:t>
            </a:r>
          </a:p>
          <a:p>
            <a:r>
              <a:rPr lang="en-US" sz="1800" dirty="0"/>
              <a:t>Thanks for Participating</a:t>
            </a:r>
          </a:p>
          <a:p>
            <a:r>
              <a:rPr lang="en-US" sz="1800" dirty="0"/>
              <a:t>Depart by 11:30 AM</a:t>
            </a:r>
          </a:p>
          <a:p>
            <a:endParaRPr lang="en-US" sz="1800" dirty="0"/>
          </a:p>
          <a:p>
            <a:endParaRPr lang="en-US" sz="1800" dirty="0" smtClean="0"/>
          </a:p>
          <a:p>
            <a:endParaRPr lang="en-US" sz="1800" dirty="0" smtClean="0"/>
          </a:p>
          <a:p>
            <a:endParaRPr lang="en-US" sz="1800" dirty="0" smtClean="0"/>
          </a:p>
          <a:p>
            <a:endParaRPr lang="en-US" sz="24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9616" y="6096000"/>
            <a:ext cx="624817" cy="628650"/>
          </a:xfrm>
          <a:prstGeom prst="rect">
            <a:avLst/>
          </a:prstGeom>
        </p:spPr>
      </p:pic>
      <p:pic>
        <p:nvPicPr>
          <p:cNvPr id="9" name="Picture 2" descr="National Environmental Education Foundat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6172200"/>
            <a:ext cx="1719890" cy="5100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895600" y="6248400"/>
            <a:ext cx="1438798" cy="246221"/>
          </a:xfrm>
          <a:prstGeom prst="rect">
            <a:avLst/>
          </a:prstGeom>
          <a:noFill/>
        </p:spPr>
        <p:txBody>
          <a:bodyPr wrap="square" rtlCol="0">
            <a:spAutoFit/>
          </a:bodyPr>
          <a:lstStyle/>
          <a:p>
            <a:r>
              <a:rPr lang="en-US" sz="1000" dirty="0" err="1" smtClean="0"/>
              <a:t>Brandwein</a:t>
            </a:r>
            <a:r>
              <a:rPr lang="en-US" sz="1000" dirty="0" smtClean="0"/>
              <a:t> </a:t>
            </a:r>
            <a:r>
              <a:rPr lang="en-US" sz="1000" dirty="0" smtClean="0"/>
              <a:t>Institute</a:t>
            </a:r>
            <a:endParaRPr lang="en-US" sz="1000" dirty="0"/>
          </a:p>
        </p:txBody>
      </p:sp>
      <p:sp>
        <p:nvSpPr>
          <p:cNvPr id="11" name="Rectangle 10"/>
          <p:cNvSpPr/>
          <p:nvPr/>
        </p:nvSpPr>
        <p:spPr>
          <a:xfrm>
            <a:off x="7315200" y="6477000"/>
            <a:ext cx="1649222" cy="246221"/>
          </a:xfrm>
          <a:prstGeom prst="rect">
            <a:avLst/>
          </a:prstGeom>
        </p:spPr>
        <p:txBody>
          <a:bodyPr wrap="none">
            <a:spAutoFit/>
          </a:bodyPr>
          <a:lstStyle/>
          <a:p>
            <a:r>
              <a:rPr lang="en-US" sz="1000" b="1" dirty="0" err="1">
                <a:solidFill>
                  <a:srgbClr val="7F7F7F"/>
                </a:solidFill>
                <a:latin typeface="Arial" panose="020B0604020202020204" pitchFamily="34" charset="0"/>
                <a:cs typeface="Arial" panose="020B0604020202020204" pitchFamily="34" charset="0"/>
              </a:rPr>
              <a:t>summit@brandwein.org</a:t>
            </a:r>
            <a:r>
              <a:rPr lang="en-US" sz="1000" b="1" dirty="0">
                <a:solidFill>
                  <a:srgbClr val="7F7F7F"/>
                </a:solidFill>
                <a:latin typeface="Arial" panose="020B0604020202020204" pitchFamily="34" charset="0"/>
                <a:cs typeface="Arial" panose="020B0604020202020204" pitchFamily="34" charset="0"/>
              </a:rPr>
              <a:t>                 </a:t>
            </a:r>
            <a:endParaRPr lang="en-US" sz="1000" b="1" dirty="0">
              <a:solidFill>
                <a:srgbClr val="7F7F7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9632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Draft Budget to Date</a:t>
            </a:r>
            <a:endParaRPr lang="en-US" sz="3200" dirty="0"/>
          </a:p>
        </p:txBody>
      </p:sp>
      <p:sp>
        <p:nvSpPr>
          <p:cNvPr id="3" name="Content Placeholder 2"/>
          <p:cNvSpPr>
            <a:spLocks noGrp="1"/>
          </p:cNvSpPr>
          <p:nvPr>
            <p:ph sz="half" idx="1"/>
          </p:nvPr>
        </p:nvSpPr>
        <p:spPr/>
        <p:txBody>
          <a:bodyPr>
            <a:noAutofit/>
          </a:bodyPr>
          <a:lstStyle/>
          <a:p>
            <a:r>
              <a:rPr lang="en-US" sz="1400" b="1" dirty="0"/>
              <a:t>Item Estimated </a:t>
            </a:r>
            <a:r>
              <a:rPr lang="en-US" sz="1400" b="1" dirty="0" smtClean="0"/>
              <a:t>Amount</a:t>
            </a:r>
            <a:endParaRPr lang="en-US" sz="1400" b="1" dirty="0"/>
          </a:p>
          <a:p>
            <a:pPr lvl="1"/>
            <a:r>
              <a:rPr lang="en-US" sz="1400" dirty="0"/>
              <a:t>Lodging and Meals for 225 Participants </a:t>
            </a:r>
            <a:r>
              <a:rPr lang="en-US" sz="1400" dirty="0" smtClean="0"/>
              <a:t>at National </a:t>
            </a:r>
            <a:r>
              <a:rPr lang="en-US" sz="1400" dirty="0"/>
              <a:t>Conservation Training Center</a:t>
            </a:r>
            <a:r>
              <a:rPr lang="en-US" sz="1400" dirty="0" smtClean="0"/>
              <a:t>, Shepherdstown </a:t>
            </a:r>
            <a:r>
              <a:rPr lang="en-US" sz="1400" dirty="0"/>
              <a:t>WV (2015) $ </a:t>
            </a:r>
            <a:r>
              <a:rPr lang="en-US" sz="1400" dirty="0" smtClean="0"/>
              <a:t>110,000.00</a:t>
            </a:r>
            <a:endParaRPr lang="en-US" sz="1400" dirty="0"/>
          </a:p>
          <a:p>
            <a:pPr lvl="1"/>
            <a:r>
              <a:rPr lang="en-US" sz="1400" dirty="0"/>
              <a:t>Airport </a:t>
            </a:r>
            <a:r>
              <a:rPr lang="en-US" sz="1400" dirty="0" smtClean="0"/>
              <a:t>Transportation </a:t>
            </a:r>
            <a:r>
              <a:rPr lang="en-US" sz="1400" dirty="0"/>
              <a:t>from Dulles Airport </a:t>
            </a:r>
            <a:r>
              <a:rPr lang="en-US" sz="1400" dirty="0" smtClean="0"/>
              <a:t>to venue </a:t>
            </a:r>
            <a:r>
              <a:rPr lang="en-US" sz="1400" dirty="0"/>
              <a:t>for participants $ </a:t>
            </a:r>
            <a:r>
              <a:rPr lang="en-US" sz="1400" dirty="0" smtClean="0"/>
              <a:t>5,000.00</a:t>
            </a:r>
          </a:p>
          <a:p>
            <a:pPr lvl="1"/>
            <a:r>
              <a:rPr lang="en-US" sz="1400" dirty="0" smtClean="0"/>
              <a:t>Receptions </a:t>
            </a:r>
            <a:r>
              <a:rPr lang="en-US" sz="1400" dirty="0" smtClean="0"/>
              <a:t>$10,000</a:t>
            </a:r>
            <a:endParaRPr lang="en-US" sz="1400" dirty="0" smtClean="0"/>
          </a:p>
          <a:p>
            <a:pPr lvl="1"/>
            <a:r>
              <a:rPr lang="en-US" sz="1400" dirty="0" smtClean="0"/>
              <a:t>Facilitation </a:t>
            </a:r>
            <a:r>
              <a:rPr lang="en-US" sz="1400" dirty="0"/>
              <a:t>Team $ </a:t>
            </a:r>
            <a:r>
              <a:rPr lang="en-US" sz="1400" dirty="0" smtClean="0"/>
              <a:t>25,000.00</a:t>
            </a:r>
          </a:p>
          <a:p>
            <a:pPr lvl="1"/>
            <a:r>
              <a:rPr lang="en-US" sz="1400" dirty="0" smtClean="0"/>
              <a:t>Video </a:t>
            </a:r>
            <a:r>
              <a:rPr lang="en-US" sz="1400" dirty="0"/>
              <a:t>/ Audio event capture $ </a:t>
            </a:r>
            <a:r>
              <a:rPr lang="en-US" sz="1400" dirty="0" smtClean="0"/>
              <a:t>20,000.00</a:t>
            </a:r>
            <a:endParaRPr lang="en-US" sz="1400" dirty="0" smtClean="0"/>
          </a:p>
          <a:p>
            <a:pPr lvl="1"/>
            <a:r>
              <a:rPr lang="en-US" sz="1400" dirty="0" smtClean="0"/>
              <a:t>Proceedings </a:t>
            </a:r>
            <a:r>
              <a:rPr lang="en-US" sz="1400" dirty="0"/>
              <a:t>- publication $ </a:t>
            </a:r>
            <a:r>
              <a:rPr lang="en-US" sz="1400" dirty="0" smtClean="0"/>
              <a:t>20,000.00</a:t>
            </a:r>
          </a:p>
          <a:p>
            <a:pPr lvl="1"/>
            <a:r>
              <a:rPr lang="en-US" sz="1400" dirty="0" smtClean="0"/>
              <a:t>Editorial </a:t>
            </a:r>
            <a:r>
              <a:rPr lang="en-US" sz="1400" dirty="0"/>
              <a:t>Team $ </a:t>
            </a:r>
            <a:r>
              <a:rPr lang="en-US" sz="1400" dirty="0" smtClean="0"/>
              <a:t>15,000.00</a:t>
            </a:r>
          </a:p>
          <a:p>
            <a:pPr lvl="1"/>
            <a:r>
              <a:rPr lang="en-US" sz="1400" dirty="0" smtClean="0"/>
              <a:t>Planning </a:t>
            </a:r>
            <a:r>
              <a:rPr lang="en-US" sz="1400" dirty="0"/>
              <a:t>Meeting Travel $ </a:t>
            </a:r>
            <a:r>
              <a:rPr lang="en-US" sz="1400" dirty="0" smtClean="0"/>
              <a:t>7,500.00</a:t>
            </a:r>
          </a:p>
          <a:p>
            <a:pPr lvl="1"/>
            <a:r>
              <a:rPr lang="en-US" sz="1400" dirty="0" smtClean="0"/>
              <a:t>WCC Findings </a:t>
            </a:r>
            <a:r>
              <a:rPr lang="en-US" sz="1400" dirty="0"/>
              <a:t>release </a:t>
            </a:r>
            <a:r>
              <a:rPr lang="en-US" sz="1400" dirty="0" smtClean="0"/>
              <a:t>event (</a:t>
            </a:r>
            <a:r>
              <a:rPr lang="en-US" sz="1400" dirty="0"/>
              <a:t>2016) </a:t>
            </a:r>
            <a:r>
              <a:rPr lang="en-US" sz="1400" dirty="0" smtClean="0"/>
              <a:t>$25,000.00 </a:t>
            </a:r>
          </a:p>
          <a:p>
            <a:pPr lvl="1"/>
            <a:r>
              <a:rPr lang="en-US" sz="1400" dirty="0" smtClean="0"/>
              <a:t>Web </a:t>
            </a:r>
            <a:r>
              <a:rPr lang="en-US" sz="1400" dirty="0"/>
              <a:t>and Social Media Management </a:t>
            </a:r>
            <a:r>
              <a:rPr lang="en-US" sz="1400" dirty="0" smtClean="0"/>
              <a:t>$10,000.00</a:t>
            </a:r>
          </a:p>
          <a:p>
            <a:pPr lvl="1"/>
            <a:r>
              <a:rPr lang="en-US" sz="1400" dirty="0" smtClean="0"/>
              <a:t>External Communications$ </a:t>
            </a:r>
            <a:r>
              <a:rPr lang="en-US" sz="1400" dirty="0" smtClean="0"/>
              <a:t>25,000.00</a:t>
            </a:r>
            <a:endParaRPr lang="en-US" sz="1400" dirty="0"/>
          </a:p>
          <a:p>
            <a:r>
              <a:rPr lang="en-US" sz="1400" b="1" dirty="0" smtClean="0"/>
              <a:t>Approximately </a:t>
            </a:r>
            <a:r>
              <a:rPr lang="en-US" sz="1400" b="1" dirty="0"/>
              <a:t>$ </a:t>
            </a:r>
            <a:r>
              <a:rPr lang="en-US" sz="1400" b="1" dirty="0" smtClean="0"/>
              <a:t>272,500.00</a:t>
            </a:r>
            <a:endParaRPr lang="en-US" sz="1400" b="1" dirty="0"/>
          </a:p>
        </p:txBody>
      </p:sp>
      <p:sp>
        <p:nvSpPr>
          <p:cNvPr id="5" name="Content Placeholder 4"/>
          <p:cNvSpPr>
            <a:spLocks noGrp="1"/>
          </p:cNvSpPr>
          <p:nvPr>
            <p:ph sz="half" idx="2"/>
          </p:nvPr>
        </p:nvSpPr>
        <p:spPr/>
        <p:txBody>
          <a:bodyPr>
            <a:normAutofit/>
          </a:bodyPr>
          <a:lstStyle/>
          <a:p>
            <a:r>
              <a:rPr lang="en-US" sz="1400" b="1" dirty="0"/>
              <a:t>Amount Committed (As of </a:t>
            </a:r>
            <a:r>
              <a:rPr lang="en-US" sz="1400" b="1" dirty="0" smtClean="0"/>
              <a:t>July 15, </a:t>
            </a:r>
            <a:r>
              <a:rPr lang="en-US" sz="1400" b="1" dirty="0"/>
              <a:t>2014)</a:t>
            </a:r>
          </a:p>
          <a:p>
            <a:endParaRPr lang="en-US" sz="1400" b="1" dirty="0"/>
          </a:p>
          <a:p>
            <a:pPr lvl="1"/>
            <a:r>
              <a:rPr lang="en-US" sz="1400" dirty="0"/>
              <a:t>Paul F-</a:t>
            </a:r>
            <a:r>
              <a:rPr lang="en-US" sz="1400" dirty="0" err="1"/>
              <a:t>Brandwein</a:t>
            </a:r>
            <a:r>
              <a:rPr lang="en-US" sz="1400" dirty="0"/>
              <a:t> Institute $ 100,000.00</a:t>
            </a:r>
          </a:p>
          <a:p>
            <a:pPr lvl="1"/>
            <a:r>
              <a:rPr lang="en-US" sz="1400" dirty="0" smtClean="0"/>
              <a:t>National </a:t>
            </a:r>
            <a:r>
              <a:rPr lang="en-US" sz="1400" dirty="0"/>
              <a:t>Environmental </a:t>
            </a:r>
            <a:r>
              <a:rPr lang="en-US" sz="1400" dirty="0" smtClean="0"/>
              <a:t>Education Foundation </a:t>
            </a:r>
            <a:r>
              <a:rPr lang="en-US" sz="1400" dirty="0"/>
              <a:t>$ </a:t>
            </a:r>
            <a:r>
              <a:rPr lang="en-US" sz="1400" dirty="0" smtClean="0"/>
              <a:t>15,000.00 (minimum)</a:t>
            </a:r>
            <a:endParaRPr lang="en-US" sz="1400" dirty="0"/>
          </a:p>
          <a:p>
            <a:pPr marL="0" indent="0">
              <a:buNone/>
            </a:pPr>
            <a:endParaRPr lang="en-US" sz="1400" dirty="0"/>
          </a:p>
          <a:p>
            <a:r>
              <a:rPr lang="en-US" sz="1400" b="1" dirty="0"/>
              <a:t>Total $ </a:t>
            </a:r>
            <a:r>
              <a:rPr lang="en-US" sz="1400" b="1" dirty="0" smtClean="0"/>
              <a:t>115,000.00</a:t>
            </a:r>
          </a:p>
          <a:p>
            <a:endParaRPr lang="en-US" sz="1400" b="1" dirty="0" smtClean="0"/>
          </a:p>
          <a:p>
            <a:endParaRPr lang="en-US" sz="1400" b="1" dirty="0"/>
          </a:p>
          <a:p>
            <a:pPr marL="0" indent="0">
              <a:buNone/>
            </a:pPr>
            <a:endParaRPr lang="en-US" sz="1400" b="1" dirty="0"/>
          </a:p>
          <a:p>
            <a:pPr marL="0" indent="0" algn="ctr">
              <a:buNone/>
            </a:pPr>
            <a:r>
              <a:rPr lang="en-US" sz="1400" b="1" u="sng" dirty="0" smtClean="0"/>
              <a:t>Draft Sponsorship Packages</a:t>
            </a:r>
          </a:p>
          <a:p>
            <a:pPr marL="0" indent="0" algn="ctr">
              <a:buNone/>
            </a:pPr>
            <a:r>
              <a:rPr lang="en-US" sz="1400" dirty="0" smtClean="0"/>
              <a:t>Diamond </a:t>
            </a:r>
            <a:r>
              <a:rPr lang="en-US" sz="1400" dirty="0"/>
              <a:t>$</a:t>
            </a:r>
            <a:r>
              <a:rPr lang="en-US" sz="1400" dirty="0" smtClean="0"/>
              <a:t>50K</a:t>
            </a:r>
          </a:p>
          <a:p>
            <a:pPr marL="0" indent="0" algn="ctr">
              <a:buNone/>
            </a:pPr>
            <a:r>
              <a:rPr lang="en-US" sz="1400" dirty="0" smtClean="0"/>
              <a:t>Platinum $25K</a:t>
            </a:r>
          </a:p>
          <a:p>
            <a:pPr marL="0" indent="0" algn="ctr">
              <a:buNone/>
            </a:pPr>
            <a:r>
              <a:rPr lang="en-US" sz="1400" dirty="0" smtClean="0"/>
              <a:t>Gold $15K</a:t>
            </a:r>
          </a:p>
          <a:p>
            <a:pPr marL="0" indent="0" algn="ctr">
              <a:buNone/>
            </a:pPr>
            <a:r>
              <a:rPr lang="en-US" sz="1400" dirty="0" smtClean="0"/>
              <a:t>Silver $10K</a:t>
            </a:r>
          </a:p>
          <a:p>
            <a:pPr marL="0" indent="0" algn="ctr">
              <a:buNone/>
            </a:pPr>
            <a:r>
              <a:rPr lang="en-US" sz="1400" dirty="0" smtClean="0"/>
              <a:t>Bronze $5K</a:t>
            </a:r>
            <a:endParaRPr lang="en-US" sz="1400" dirty="0"/>
          </a:p>
          <a:p>
            <a:endParaRPr lang="en-US" sz="1400" b="1"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9616" y="6096000"/>
            <a:ext cx="624817" cy="628650"/>
          </a:xfrm>
          <a:prstGeom prst="rect">
            <a:avLst/>
          </a:prstGeom>
        </p:spPr>
      </p:pic>
      <p:pic>
        <p:nvPicPr>
          <p:cNvPr id="7" name="Picture 2" descr="National Environmental Education Foundat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6172200"/>
            <a:ext cx="1719890" cy="5100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895600" y="6248400"/>
            <a:ext cx="1438798" cy="246221"/>
          </a:xfrm>
          <a:prstGeom prst="rect">
            <a:avLst/>
          </a:prstGeom>
          <a:noFill/>
        </p:spPr>
        <p:txBody>
          <a:bodyPr wrap="square" rtlCol="0">
            <a:spAutoFit/>
          </a:bodyPr>
          <a:lstStyle/>
          <a:p>
            <a:r>
              <a:rPr lang="en-US" sz="1000" dirty="0" err="1" smtClean="0"/>
              <a:t>Brandwein</a:t>
            </a:r>
            <a:r>
              <a:rPr lang="en-US" sz="1000" dirty="0" smtClean="0"/>
              <a:t> </a:t>
            </a:r>
            <a:r>
              <a:rPr lang="en-US" sz="1000" dirty="0" smtClean="0"/>
              <a:t>Institute</a:t>
            </a:r>
            <a:endParaRPr lang="en-US" sz="1000" dirty="0"/>
          </a:p>
        </p:txBody>
      </p:sp>
      <p:sp>
        <p:nvSpPr>
          <p:cNvPr id="9" name="Rectangle 8"/>
          <p:cNvSpPr/>
          <p:nvPr/>
        </p:nvSpPr>
        <p:spPr>
          <a:xfrm>
            <a:off x="7315200" y="6477000"/>
            <a:ext cx="1649222" cy="246221"/>
          </a:xfrm>
          <a:prstGeom prst="rect">
            <a:avLst/>
          </a:prstGeom>
        </p:spPr>
        <p:txBody>
          <a:bodyPr wrap="none">
            <a:spAutoFit/>
          </a:bodyPr>
          <a:lstStyle/>
          <a:p>
            <a:r>
              <a:rPr lang="en-US" sz="1000" b="1" dirty="0" err="1">
                <a:solidFill>
                  <a:srgbClr val="7F7F7F"/>
                </a:solidFill>
                <a:latin typeface="Arial" panose="020B0604020202020204" pitchFamily="34" charset="0"/>
                <a:cs typeface="Arial" panose="020B0604020202020204" pitchFamily="34" charset="0"/>
              </a:rPr>
              <a:t>summit@brandwein.org</a:t>
            </a:r>
            <a:r>
              <a:rPr lang="en-US" sz="1000" b="1" dirty="0">
                <a:solidFill>
                  <a:srgbClr val="7F7F7F"/>
                </a:solidFill>
                <a:latin typeface="Arial" panose="020B0604020202020204" pitchFamily="34" charset="0"/>
                <a:cs typeface="Arial" panose="020B0604020202020204" pitchFamily="34" charset="0"/>
              </a:rPr>
              <a:t>                 </a:t>
            </a:r>
            <a:endParaRPr lang="en-US" sz="1000" b="1" dirty="0">
              <a:solidFill>
                <a:srgbClr val="7F7F7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4843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Rationale for the 2015 Summit</a:t>
            </a:r>
            <a:endParaRPr lang="en-US" sz="3200" dirty="0"/>
          </a:p>
        </p:txBody>
      </p:sp>
      <p:sp>
        <p:nvSpPr>
          <p:cNvPr id="3" name="Content Placeholder 2"/>
          <p:cNvSpPr>
            <a:spLocks noGrp="1"/>
          </p:cNvSpPr>
          <p:nvPr>
            <p:ph idx="1"/>
          </p:nvPr>
        </p:nvSpPr>
        <p:spPr>
          <a:xfrm>
            <a:off x="457200" y="1447800"/>
            <a:ext cx="8229600" cy="4953000"/>
          </a:xfrm>
        </p:spPr>
        <p:txBody>
          <a:bodyPr>
            <a:normAutofit fontScale="47500" lnSpcReduction="20000"/>
          </a:bodyPr>
          <a:lstStyle/>
          <a:p>
            <a:pPr marL="0" indent="0">
              <a:buNone/>
            </a:pPr>
            <a:r>
              <a:rPr lang="en-US" b="1" dirty="0" smtClean="0">
                <a:solidFill>
                  <a:srgbClr val="FF0000"/>
                </a:solidFill>
              </a:rPr>
              <a:t>Reunite People with Nature – especially young people</a:t>
            </a:r>
          </a:p>
          <a:p>
            <a:r>
              <a:rPr lang="en-US" dirty="0" smtClean="0"/>
              <a:t>Over </a:t>
            </a:r>
            <a:r>
              <a:rPr lang="en-US" dirty="0"/>
              <a:t>the last ten years, concerns have grown about humanity’s increasing disconnection from nature.  From children with little opportunity to engage directly with nature; to people increasingly living in cities remote from the natural world; to young adults of the technology age for whom nature is seemingly irrelevant; to those communities most vulnerable to natural disasters; to poor people who struggle to live sustainably from nature’s bounty; and to a generation who want to help protect nature but feel disempowered.  All these characterize a strained relationship with the natural world and have been the seeds of a worldwide movement to transform this situation.  </a:t>
            </a:r>
            <a:endParaRPr lang="en-US" dirty="0" smtClean="0"/>
          </a:p>
          <a:p>
            <a:pPr marL="0" indent="0">
              <a:buNone/>
            </a:pPr>
            <a:endParaRPr lang="en-US" dirty="0"/>
          </a:p>
          <a:p>
            <a:pPr marL="0" indent="0">
              <a:buNone/>
            </a:pPr>
            <a:r>
              <a:rPr lang="en-US" b="1" dirty="0" smtClean="0">
                <a:solidFill>
                  <a:srgbClr val="FF0000"/>
                </a:solidFill>
              </a:rPr>
              <a:t>Worldwide Movement Launched</a:t>
            </a:r>
          </a:p>
          <a:p>
            <a:r>
              <a:rPr lang="en-US" dirty="0" smtClean="0"/>
              <a:t>The </a:t>
            </a:r>
            <a:r>
              <a:rPr lang="en-US" dirty="0" smtClean="0"/>
              <a:t>2015 </a:t>
            </a:r>
            <a:r>
              <a:rPr lang="en-US" dirty="0"/>
              <a:t>Summit will be convened in response to a call to action which was issued </a:t>
            </a:r>
            <a:r>
              <a:rPr lang="en-US" dirty="0" smtClean="0"/>
              <a:t>at the </a:t>
            </a:r>
            <a:r>
              <a:rPr lang="en-US" b="1" u="sng" dirty="0" smtClean="0">
                <a:hlinkClick r:id="rId2"/>
              </a:rPr>
              <a:t>2014 </a:t>
            </a:r>
            <a:r>
              <a:rPr lang="en-US" b="1" u="sng" dirty="0">
                <a:hlinkClick r:id="rId2"/>
              </a:rPr>
              <a:t>IUCN World Parks Congress</a:t>
            </a:r>
            <a:r>
              <a:rPr lang="en-US" b="1" dirty="0">
                <a:hlinkClick r:id="rId2"/>
              </a:rPr>
              <a:t> </a:t>
            </a:r>
            <a:r>
              <a:rPr lang="en-US" dirty="0"/>
              <a:t>in Sydney, </a:t>
            </a:r>
            <a:r>
              <a:rPr lang="en-US" dirty="0" smtClean="0"/>
              <a:t>Australia. During </a:t>
            </a:r>
            <a:r>
              <a:rPr lang="en-US" dirty="0"/>
              <a:t>the 2014 Congress, thought leaders from around the world discussed the development of a global movement that connects new generations to nature and ensures a continuum of leadership and engagement through intergenerational partnerships. </a:t>
            </a:r>
            <a:endParaRPr lang="en-US" dirty="0" smtClean="0"/>
          </a:p>
          <a:p>
            <a:pPr marL="0" indent="0">
              <a:buNone/>
            </a:pPr>
            <a:endParaRPr lang="en-US" dirty="0"/>
          </a:p>
          <a:p>
            <a:pPr marL="0" indent="0">
              <a:buNone/>
            </a:pPr>
            <a:r>
              <a:rPr lang="en-US" b="1" dirty="0" smtClean="0">
                <a:solidFill>
                  <a:srgbClr val="FF0000"/>
                </a:solidFill>
              </a:rPr>
              <a:t>Build call for Action across North America</a:t>
            </a:r>
          </a:p>
          <a:p>
            <a:r>
              <a:rPr lang="en-US" dirty="0" smtClean="0"/>
              <a:t>One </a:t>
            </a:r>
            <a:r>
              <a:rPr lang="en-US" dirty="0"/>
              <a:t>of the key legacy outcomes from the 2014 Congress was commitments by several nations to inspire the next generation of conservation leaders. The Paul F-</a:t>
            </a:r>
            <a:r>
              <a:rPr lang="en-US" dirty="0" err="1"/>
              <a:t>Brandwein</a:t>
            </a:r>
            <a:r>
              <a:rPr lang="en-US" dirty="0"/>
              <a:t> Institute, National Environmental Education Foundation (NEEF</a:t>
            </a:r>
            <a:r>
              <a:rPr lang="en-US" dirty="0" smtClean="0"/>
              <a:t>), State </a:t>
            </a:r>
            <a:r>
              <a:rPr lang="en-US" dirty="0"/>
              <a:t>and Federal Public Land Agencies in the U.S. and </a:t>
            </a:r>
            <a:r>
              <a:rPr lang="en-US" dirty="0" smtClean="0"/>
              <a:t>Canada, and other leading North American organizations </a:t>
            </a:r>
            <a:r>
              <a:rPr lang="en-US" dirty="0"/>
              <a:t>announce that they will collaborate to host an invitational </a:t>
            </a:r>
            <a:r>
              <a:rPr lang="en-US" dirty="0" smtClean="0"/>
              <a:t>2015 </a:t>
            </a:r>
            <a:r>
              <a:rPr lang="en-US" dirty="0"/>
              <a:t>Inspiring a New Generation (ING) </a:t>
            </a:r>
            <a:r>
              <a:rPr lang="en-US" dirty="0" smtClean="0"/>
              <a:t>Summit to expand </a:t>
            </a:r>
            <a:r>
              <a:rPr lang="en-US" dirty="0"/>
              <a:t>this global call to action throughout North America. </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9616" y="6096000"/>
            <a:ext cx="624817" cy="628650"/>
          </a:xfrm>
          <a:prstGeom prst="rect">
            <a:avLst/>
          </a:prstGeom>
        </p:spPr>
      </p:pic>
      <p:pic>
        <p:nvPicPr>
          <p:cNvPr id="5" name="Picture 2" descr="National Environmental Education Foundatio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6172200"/>
            <a:ext cx="1719890" cy="5100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95600" y="6248400"/>
            <a:ext cx="1438798" cy="246221"/>
          </a:xfrm>
          <a:prstGeom prst="rect">
            <a:avLst/>
          </a:prstGeom>
          <a:noFill/>
        </p:spPr>
        <p:txBody>
          <a:bodyPr wrap="square" rtlCol="0">
            <a:spAutoFit/>
          </a:bodyPr>
          <a:lstStyle/>
          <a:p>
            <a:r>
              <a:rPr lang="en-US" sz="1000" dirty="0" err="1" smtClean="0"/>
              <a:t>Brandwein</a:t>
            </a:r>
            <a:r>
              <a:rPr lang="en-US" sz="1000" dirty="0" smtClean="0"/>
              <a:t> </a:t>
            </a:r>
            <a:r>
              <a:rPr lang="en-US" sz="1000" dirty="0" smtClean="0"/>
              <a:t>Institute</a:t>
            </a:r>
            <a:endParaRPr lang="en-US" sz="1000" dirty="0"/>
          </a:p>
        </p:txBody>
      </p:sp>
      <p:sp>
        <p:nvSpPr>
          <p:cNvPr id="7" name="Rectangle 6"/>
          <p:cNvSpPr/>
          <p:nvPr/>
        </p:nvSpPr>
        <p:spPr>
          <a:xfrm>
            <a:off x="7315200" y="6477000"/>
            <a:ext cx="1649222" cy="246221"/>
          </a:xfrm>
          <a:prstGeom prst="rect">
            <a:avLst/>
          </a:prstGeom>
        </p:spPr>
        <p:txBody>
          <a:bodyPr wrap="none">
            <a:spAutoFit/>
          </a:bodyPr>
          <a:lstStyle/>
          <a:p>
            <a:r>
              <a:rPr lang="en-US" sz="1000" b="1" dirty="0" err="1">
                <a:solidFill>
                  <a:srgbClr val="7F7F7F"/>
                </a:solidFill>
                <a:latin typeface="Arial" panose="020B0604020202020204" pitchFamily="34" charset="0"/>
                <a:cs typeface="Arial" panose="020B0604020202020204" pitchFamily="34" charset="0"/>
              </a:rPr>
              <a:t>summit@brandwein.org</a:t>
            </a:r>
            <a:r>
              <a:rPr lang="en-US" sz="1000" b="1" dirty="0">
                <a:solidFill>
                  <a:srgbClr val="7F7F7F"/>
                </a:solidFill>
                <a:latin typeface="Arial" panose="020B0604020202020204" pitchFamily="34" charset="0"/>
                <a:cs typeface="Arial" panose="020B0604020202020204" pitchFamily="34" charset="0"/>
              </a:rPr>
              <a:t>                 </a:t>
            </a:r>
            <a:endParaRPr lang="en-US" sz="1000" b="1" dirty="0">
              <a:solidFill>
                <a:srgbClr val="7F7F7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6134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scription: Macintosh HD:Users:adenief:Downloads:Document Header.jpg"/>
          <p:cNvPicPr/>
          <p:nvPr/>
        </p:nvPicPr>
        <p:blipFill>
          <a:blip r:embed="rId2" cstate="print"/>
          <a:srcRect b="5530"/>
          <a:stretch>
            <a:fillRect/>
          </a:stretch>
        </p:blipFill>
        <p:spPr bwMode="auto">
          <a:xfrm>
            <a:off x="670560" y="4114800"/>
            <a:ext cx="7802880" cy="1955800"/>
          </a:xfrm>
          <a:prstGeom prst="rect">
            <a:avLst/>
          </a:prstGeom>
          <a:noFill/>
          <a:ln w="9525">
            <a:noFill/>
            <a:miter lim="800000"/>
            <a:headEnd/>
            <a:tailEnd/>
          </a:ln>
        </p:spPr>
      </p:pic>
      <p:sp>
        <p:nvSpPr>
          <p:cNvPr id="3" name="Title 1"/>
          <p:cNvSpPr>
            <a:spLocks noGrp="1"/>
          </p:cNvSpPr>
          <p:nvPr/>
        </p:nvSpPr>
        <p:spPr>
          <a:xfrm>
            <a:off x="304800" y="30480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kern="1200" dirty="0" smtClean="0"/>
              <a:t>Leverage Existing Initiatives</a:t>
            </a:r>
            <a:endParaRPr lang="en-US" sz="3200" kern="1200" dirty="0"/>
          </a:p>
        </p:txBody>
      </p:sp>
      <p:sp>
        <p:nvSpPr>
          <p:cNvPr id="4" name="TextBox 3"/>
          <p:cNvSpPr txBox="1"/>
          <p:nvPr/>
        </p:nvSpPr>
        <p:spPr>
          <a:xfrm>
            <a:off x="685799" y="3505200"/>
            <a:ext cx="7772401" cy="584776"/>
          </a:xfrm>
          <a:prstGeom prst="rect">
            <a:avLst/>
          </a:prstGeom>
          <a:noFill/>
        </p:spPr>
        <p:txBody>
          <a:bodyPr wrap="square" rtlCol="0">
            <a:spAutoFit/>
          </a:bodyPr>
          <a:lstStyle/>
          <a:p>
            <a:r>
              <a:rPr lang="en-CA" sz="1600" b="1" dirty="0"/>
              <a:t>No Walls </a:t>
            </a:r>
            <a:r>
              <a:rPr lang="en-CA" sz="1600" dirty="0"/>
              <a:t>- a global initiative led by youth, for youth to inspire connections with </a:t>
            </a:r>
            <a:r>
              <a:rPr lang="en-CA" sz="1600" dirty="0" smtClean="0"/>
              <a:t>nature, catalyzed by Parks Canada and launched at the 2014 World Parks Congress. </a:t>
            </a:r>
            <a:endParaRPr lang="en-US" sz="1600" dirty="0"/>
          </a:p>
        </p:txBody>
      </p:sp>
      <p:sp>
        <p:nvSpPr>
          <p:cNvPr id="5" name="TextBox 4"/>
          <p:cNvSpPr txBox="1"/>
          <p:nvPr/>
        </p:nvSpPr>
        <p:spPr>
          <a:xfrm>
            <a:off x="3352800" y="1371600"/>
            <a:ext cx="4800601" cy="1323439"/>
          </a:xfrm>
          <a:prstGeom prst="rect">
            <a:avLst/>
          </a:prstGeom>
          <a:noFill/>
        </p:spPr>
        <p:txBody>
          <a:bodyPr wrap="square" rtlCol="0">
            <a:spAutoFit/>
          </a:bodyPr>
          <a:lstStyle/>
          <a:p>
            <a:r>
              <a:rPr lang="en-US" sz="1600" dirty="0" smtClean="0"/>
              <a:t>U.S</a:t>
            </a:r>
            <a:r>
              <a:rPr lang="en-US" sz="1600" dirty="0"/>
              <a:t>. Secretary of Interior Sally Jewell’s Executive </a:t>
            </a:r>
            <a:r>
              <a:rPr lang="en-US" sz="1600" dirty="0" smtClean="0"/>
              <a:t>Order (2014) - </a:t>
            </a:r>
            <a:r>
              <a:rPr lang="en-US" sz="1600" b="1" dirty="0" smtClean="0"/>
              <a:t>Connect </a:t>
            </a:r>
            <a:r>
              <a:rPr lang="en-US" sz="1600" b="1" dirty="0"/>
              <a:t>Millions of Young People to </a:t>
            </a:r>
            <a:r>
              <a:rPr lang="en-US" sz="1600" b="1" dirty="0" smtClean="0"/>
              <a:t>America’s </a:t>
            </a:r>
            <a:r>
              <a:rPr lang="en-US" sz="1600" b="1" dirty="0"/>
              <a:t>Great </a:t>
            </a:r>
            <a:r>
              <a:rPr lang="en-US" sz="1600" b="1" dirty="0" smtClean="0"/>
              <a:t>Outdoors </a:t>
            </a:r>
            <a:r>
              <a:rPr lang="en-US" sz="1600" dirty="0" smtClean="0"/>
              <a:t>is </a:t>
            </a:r>
            <a:r>
              <a:rPr lang="en-US" sz="1600" dirty="0"/>
              <a:t>focused </a:t>
            </a:r>
            <a:r>
              <a:rPr lang="en-US" sz="1600" dirty="0" smtClean="0"/>
              <a:t>on a </a:t>
            </a:r>
            <a:r>
              <a:rPr lang="en-US" sz="1600" dirty="0"/>
              <a:t>national youth initiative to inspire millions of young people to play, learn, serve, and work in the outdoors</a:t>
            </a:r>
            <a:endParaRPr lang="en-US" sz="1600" dirty="0"/>
          </a:p>
        </p:txBody>
      </p:sp>
      <p:pic>
        <p:nvPicPr>
          <p:cNvPr id="6" name="Picture 5" descr="Secretary Jewell Thank You Collage (700x7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371600"/>
            <a:ext cx="1981200" cy="19812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9616" y="6096000"/>
            <a:ext cx="624817" cy="628650"/>
          </a:xfrm>
          <a:prstGeom prst="rect">
            <a:avLst/>
          </a:prstGeom>
        </p:spPr>
      </p:pic>
      <p:pic>
        <p:nvPicPr>
          <p:cNvPr id="8" name="Picture 2" descr="National Environmental Education Foundatio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6172200"/>
            <a:ext cx="1719890" cy="51003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895600" y="6248400"/>
            <a:ext cx="1438798" cy="246221"/>
          </a:xfrm>
          <a:prstGeom prst="rect">
            <a:avLst/>
          </a:prstGeom>
          <a:noFill/>
        </p:spPr>
        <p:txBody>
          <a:bodyPr wrap="square" rtlCol="0">
            <a:spAutoFit/>
          </a:bodyPr>
          <a:lstStyle/>
          <a:p>
            <a:r>
              <a:rPr lang="en-US" sz="1000" dirty="0" err="1" smtClean="0"/>
              <a:t>Brandwein</a:t>
            </a:r>
            <a:r>
              <a:rPr lang="en-US" sz="1000" dirty="0" smtClean="0"/>
              <a:t> </a:t>
            </a:r>
            <a:r>
              <a:rPr lang="en-US" sz="1000" dirty="0" smtClean="0"/>
              <a:t>Institute</a:t>
            </a:r>
            <a:endParaRPr lang="en-US" sz="1000" dirty="0"/>
          </a:p>
        </p:txBody>
      </p:sp>
      <p:sp>
        <p:nvSpPr>
          <p:cNvPr id="10" name="Rectangle 9"/>
          <p:cNvSpPr/>
          <p:nvPr/>
        </p:nvSpPr>
        <p:spPr>
          <a:xfrm>
            <a:off x="7315200" y="6477000"/>
            <a:ext cx="1649222" cy="246221"/>
          </a:xfrm>
          <a:prstGeom prst="rect">
            <a:avLst/>
          </a:prstGeom>
        </p:spPr>
        <p:txBody>
          <a:bodyPr wrap="none">
            <a:spAutoFit/>
          </a:bodyPr>
          <a:lstStyle/>
          <a:p>
            <a:r>
              <a:rPr lang="en-US" sz="1000" b="1" dirty="0" err="1">
                <a:solidFill>
                  <a:srgbClr val="7F7F7F"/>
                </a:solidFill>
                <a:latin typeface="Arial" panose="020B0604020202020204" pitchFamily="34" charset="0"/>
                <a:cs typeface="Arial" panose="020B0604020202020204" pitchFamily="34" charset="0"/>
              </a:rPr>
              <a:t>summit@brandwein.org</a:t>
            </a:r>
            <a:r>
              <a:rPr lang="en-US" sz="1000" b="1" dirty="0">
                <a:solidFill>
                  <a:srgbClr val="7F7F7F"/>
                </a:solidFill>
                <a:latin typeface="Arial" panose="020B0604020202020204" pitchFamily="34" charset="0"/>
                <a:cs typeface="Arial" panose="020B0604020202020204" pitchFamily="34" charset="0"/>
              </a:rPr>
              <a:t>                 </a:t>
            </a:r>
            <a:endParaRPr lang="en-US" sz="1000" b="1" dirty="0">
              <a:solidFill>
                <a:srgbClr val="7F7F7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00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Legacy Commitment for 2015 ING Summit</a:t>
            </a:r>
            <a:endParaRPr lang="en-US" sz="3200" dirty="0"/>
          </a:p>
        </p:txBody>
      </p:sp>
      <p:sp>
        <p:nvSpPr>
          <p:cNvPr id="3" name="Content Placeholder 2"/>
          <p:cNvSpPr>
            <a:spLocks noGrp="1"/>
          </p:cNvSpPr>
          <p:nvPr>
            <p:ph sz="half" idx="1"/>
          </p:nvPr>
        </p:nvSpPr>
        <p:spPr/>
        <p:txBody>
          <a:bodyPr>
            <a:normAutofit/>
          </a:bodyPr>
          <a:lstStyle/>
          <a:p>
            <a:pPr marL="0" indent="0">
              <a:buNone/>
            </a:pPr>
            <a:r>
              <a:rPr lang="en-US" sz="1800" dirty="0" smtClean="0"/>
              <a:t>Cheryl Charles and </a:t>
            </a:r>
            <a:r>
              <a:rPr lang="en-US" sz="1800" dirty="0" err="1" smtClean="0"/>
              <a:t>Marily</a:t>
            </a:r>
            <a:r>
              <a:rPr lang="en-US" sz="1800" dirty="0" smtClean="0"/>
              <a:t> </a:t>
            </a:r>
            <a:r>
              <a:rPr lang="en-US" sz="1800" dirty="0" err="1" smtClean="0"/>
              <a:t>DeWall</a:t>
            </a:r>
            <a:r>
              <a:rPr lang="en-US" sz="1800" dirty="0" smtClean="0"/>
              <a:t>, </a:t>
            </a:r>
            <a:r>
              <a:rPr lang="en-US" sz="1800" dirty="0" err="1" smtClean="0"/>
              <a:t>Brandwein</a:t>
            </a:r>
            <a:r>
              <a:rPr lang="en-US" sz="1800" dirty="0" smtClean="0"/>
              <a:t> Institute Directors delivered a </a:t>
            </a:r>
            <a:r>
              <a:rPr lang="en-US" sz="1800" dirty="0"/>
              <a:t>World Park’s Congress </a:t>
            </a:r>
            <a:r>
              <a:rPr lang="en-US" sz="1800" dirty="0" smtClean="0"/>
              <a:t> legacy commitment on behalf of the sponsors of the </a:t>
            </a:r>
            <a:r>
              <a:rPr lang="en-US" sz="1800" i="1" dirty="0" smtClean="0"/>
              <a:t>2015 Inspiring a New Generation Summit </a:t>
            </a:r>
            <a:r>
              <a:rPr lang="en-US" sz="1800" dirty="0" smtClean="0"/>
              <a:t>on Nov 18, 2014. </a:t>
            </a:r>
            <a:endParaRPr lang="en-US" sz="1800" dirty="0"/>
          </a:p>
        </p:txBody>
      </p:sp>
      <p:pic>
        <p:nvPicPr>
          <p:cNvPr id="5" name="Content Placeholder 4" descr="Brandwein ING Press Release.pdf"/>
          <p:cNvPicPr>
            <a:picLocks noGrp="1" noChangeAspect="1"/>
          </p:cNvPicPr>
          <p:nvPr>
            <p:ph sz="half" idx="2"/>
          </p:nvPr>
        </p:nvPicPr>
        <p:blipFill>
          <a:blip r:embed="rId2">
            <a:extLst>
              <a:ext uri="{28A0092B-C50C-407E-A947-70E740481C1C}">
                <a14:useLocalDpi xmlns:a14="http://schemas.microsoft.com/office/drawing/2010/main" val="0"/>
              </a:ext>
            </a:extLst>
          </a:blip>
          <a:srcRect t="6701" b="6701"/>
          <a:stretch>
            <a:fillRect/>
          </a:stretch>
        </p:blipFill>
        <p:spPr/>
      </p:pic>
      <p:pic>
        <p:nvPicPr>
          <p:cNvPr id="6" name="Picture 5" descr="InspiringaNewGenerationSummitv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429000"/>
            <a:ext cx="3338396" cy="2503797"/>
          </a:xfrm>
          <a:prstGeom prst="rect">
            <a:avLst/>
          </a:prstGeom>
        </p:spPr>
      </p:pic>
      <p:sp>
        <p:nvSpPr>
          <p:cNvPr id="7" name="Rectangle 6"/>
          <p:cNvSpPr/>
          <p:nvPr/>
        </p:nvSpPr>
        <p:spPr>
          <a:xfrm>
            <a:off x="457200" y="3418198"/>
            <a:ext cx="3352800" cy="2514600"/>
          </a:xfrm>
          <a:prstGeom prst="rect">
            <a:avLst/>
          </a:prstGeom>
          <a:noFill/>
          <a:ln w="38100" cmpd="sng">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9616" y="6096000"/>
            <a:ext cx="624817" cy="628650"/>
          </a:xfrm>
          <a:prstGeom prst="rect">
            <a:avLst/>
          </a:prstGeom>
        </p:spPr>
      </p:pic>
      <p:pic>
        <p:nvPicPr>
          <p:cNvPr id="9" name="Picture 2" descr="National Environmental Education Foundatio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6172200"/>
            <a:ext cx="1719890" cy="5100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895600" y="6248400"/>
            <a:ext cx="1438798" cy="246221"/>
          </a:xfrm>
          <a:prstGeom prst="rect">
            <a:avLst/>
          </a:prstGeom>
          <a:noFill/>
        </p:spPr>
        <p:txBody>
          <a:bodyPr wrap="square" rtlCol="0">
            <a:spAutoFit/>
          </a:bodyPr>
          <a:lstStyle/>
          <a:p>
            <a:r>
              <a:rPr lang="en-US" sz="1000" dirty="0" err="1" smtClean="0"/>
              <a:t>Brandwein</a:t>
            </a:r>
            <a:r>
              <a:rPr lang="en-US" sz="1000" dirty="0" smtClean="0"/>
              <a:t> </a:t>
            </a:r>
            <a:r>
              <a:rPr lang="en-US" sz="1000" dirty="0" smtClean="0"/>
              <a:t>Institute</a:t>
            </a:r>
            <a:endParaRPr lang="en-US" sz="1000" dirty="0"/>
          </a:p>
        </p:txBody>
      </p:sp>
      <p:sp>
        <p:nvSpPr>
          <p:cNvPr id="11" name="Rectangle 10"/>
          <p:cNvSpPr/>
          <p:nvPr/>
        </p:nvSpPr>
        <p:spPr>
          <a:xfrm>
            <a:off x="7315200" y="6477000"/>
            <a:ext cx="1649222" cy="246221"/>
          </a:xfrm>
          <a:prstGeom prst="rect">
            <a:avLst/>
          </a:prstGeom>
        </p:spPr>
        <p:txBody>
          <a:bodyPr wrap="none">
            <a:spAutoFit/>
          </a:bodyPr>
          <a:lstStyle/>
          <a:p>
            <a:r>
              <a:rPr lang="en-US" sz="1000" b="1" dirty="0" err="1">
                <a:solidFill>
                  <a:srgbClr val="7F7F7F"/>
                </a:solidFill>
                <a:latin typeface="Arial" panose="020B0604020202020204" pitchFamily="34" charset="0"/>
                <a:cs typeface="Arial" panose="020B0604020202020204" pitchFamily="34" charset="0"/>
              </a:rPr>
              <a:t>summit@brandwein.org</a:t>
            </a:r>
            <a:r>
              <a:rPr lang="en-US" sz="1000" b="1" dirty="0">
                <a:solidFill>
                  <a:srgbClr val="7F7F7F"/>
                </a:solidFill>
                <a:latin typeface="Arial" panose="020B0604020202020204" pitchFamily="34" charset="0"/>
                <a:cs typeface="Arial" panose="020B0604020202020204" pitchFamily="34" charset="0"/>
              </a:rPr>
              <a:t>                 </a:t>
            </a:r>
            <a:endParaRPr lang="en-US" sz="1000" b="1" dirty="0">
              <a:solidFill>
                <a:srgbClr val="7F7F7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7862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15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4953000"/>
            <a:ext cx="1447800" cy="774227"/>
          </a:xfrm>
          <a:prstGeom prst="rect">
            <a:avLst/>
          </a:prstGeom>
        </p:spPr>
      </p:pic>
      <p:pic>
        <p:nvPicPr>
          <p:cNvPr id="5" name="Picture 4" descr="IMG_055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8100" y="0"/>
            <a:ext cx="3741706" cy="2333523"/>
          </a:xfrm>
          <a:prstGeom prst="rect">
            <a:avLst/>
          </a:prstGeom>
        </p:spPr>
      </p:pic>
      <p:pic>
        <p:nvPicPr>
          <p:cNvPr id="6" name="Picture 5" descr="IMG_054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676400"/>
            <a:ext cx="1745601" cy="1828800"/>
          </a:xfrm>
          <a:prstGeom prst="rect">
            <a:avLst/>
          </a:prstGeom>
        </p:spPr>
      </p:pic>
      <p:pic>
        <p:nvPicPr>
          <p:cNvPr id="7" name="Picture 6" descr="IMG_0506_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5200" y="3200400"/>
            <a:ext cx="3170903" cy="1714500"/>
          </a:xfrm>
          <a:prstGeom prst="rect">
            <a:avLst/>
          </a:prstGeom>
        </p:spPr>
      </p:pic>
      <p:pic>
        <p:nvPicPr>
          <p:cNvPr id="8" name="Picture 7" descr="IMG_0500_2.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4953000"/>
            <a:ext cx="3519814" cy="1765300"/>
          </a:xfrm>
          <a:prstGeom prst="rect">
            <a:avLst/>
          </a:prstGeom>
        </p:spPr>
      </p:pic>
      <p:pic>
        <p:nvPicPr>
          <p:cNvPr id="9" name="Picture 8" descr="IMG_1201.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6200" y="4924296"/>
            <a:ext cx="3836181" cy="1930400"/>
          </a:xfrm>
          <a:prstGeom prst="rect">
            <a:avLst/>
          </a:prstGeom>
        </p:spPr>
      </p:pic>
      <p:pic>
        <p:nvPicPr>
          <p:cNvPr id="11" name="Picture 10" descr="IMG_0980.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81800" y="2895600"/>
            <a:ext cx="2093901" cy="2057400"/>
          </a:xfrm>
          <a:prstGeom prst="rect">
            <a:avLst/>
          </a:prstGeom>
        </p:spPr>
      </p:pic>
      <p:pic>
        <p:nvPicPr>
          <p:cNvPr id="12" name="Picture 11" descr="IMG_1206.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76200"/>
            <a:ext cx="3962400" cy="1737776"/>
          </a:xfrm>
          <a:prstGeom prst="rect">
            <a:avLst/>
          </a:prstGeom>
        </p:spPr>
      </p:pic>
      <p:pic>
        <p:nvPicPr>
          <p:cNvPr id="13" name="Picture 12" descr="IMG_0987.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90800" y="1905000"/>
            <a:ext cx="2365817" cy="1254787"/>
          </a:xfrm>
          <a:prstGeom prst="rect">
            <a:avLst/>
          </a:prstGeom>
        </p:spPr>
      </p:pic>
      <p:pic>
        <p:nvPicPr>
          <p:cNvPr id="14" name="Picture 13" descr="IMG_0976.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10000" y="0"/>
            <a:ext cx="1512513" cy="1905000"/>
          </a:xfrm>
          <a:prstGeom prst="rect">
            <a:avLst/>
          </a:prstGeom>
        </p:spPr>
      </p:pic>
      <p:pic>
        <p:nvPicPr>
          <p:cNvPr id="15" name="Picture 14" descr="JackTakeaKidBirding.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8600" y="3200400"/>
            <a:ext cx="2052666" cy="1676400"/>
          </a:xfrm>
          <a:prstGeom prst="rect">
            <a:avLst/>
          </a:prstGeom>
        </p:spPr>
      </p:pic>
      <p:pic>
        <p:nvPicPr>
          <p:cNvPr id="16" name="Picture 15" descr="IMG_1850.JP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81600" y="2362200"/>
            <a:ext cx="1330994" cy="749300"/>
          </a:xfrm>
          <a:prstGeom prst="rect">
            <a:avLst/>
          </a:prstGeom>
        </p:spPr>
      </p:pic>
      <p:pic>
        <p:nvPicPr>
          <p:cNvPr id="17" name="Picture 16" descr="L1000758.JP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62200" y="3657600"/>
            <a:ext cx="1117600" cy="838200"/>
          </a:xfrm>
          <a:prstGeom prst="rect">
            <a:avLst/>
          </a:prstGeom>
        </p:spPr>
      </p:pic>
      <p:pic>
        <p:nvPicPr>
          <p:cNvPr id="18" name="Picture 17" descr="IMG_1203.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62636" y="5791200"/>
            <a:ext cx="1581364" cy="965200"/>
          </a:xfrm>
          <a:prstGeom prst="rect">
            <a:avLst/>
          </a:prstGeom>
        </p:spPr>
      </p:pic>
    </p:spTree>
    <p:extLst>
      <p:ext uri="{BB962C8B-B14F-4D97-AF65-F5344CB8AC3E}">
        <p14:creationId xmlns:p14="http://schemas.microsoft.com/office/powerpoint/2010/main" val="3488509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Draft Vision for 2015 ING Summit</a:t>
            </a:r>
            <a:endParaRPr lang="en-US" sz="3600" dirty="0"/>
          </a:p>
        </p:txBody>
      </p:sp>
      <p:sp>
        <p:nvSpPr>
          <p:cNvPr id="3" name="Content Placeholder 2"/>
          <p:cNvSpPr>
            <a:spLocks noGrp="1"/>
          </p:cNvSpPr>
          <p:nvPr>
            <p:ph idx="1"/>
          </p:nvPr>
        </p:nvSpPr>
        <p:spPr>
          <a:xfrm>
            <a:off x="457200" y="1295400"/>
            <a:ext cx="8229600" cy="4525963"/>
          </a:xfrm>
        </p:spPr>
        <p:txBody>
          <a:bodyPr>
            <a:normAutofit fontScale="25000" lnSpcReduction="20000"/>
          </a:bodyPr>
          <a:lstStyle/>
          <a:p>
            <a:pPr marL="0" indent="0">
              <a:buNone/>
            </a:pPr>
            <a:r>
              <a:rPr lang="en-US" sz="6400" b="1" dirty="0" smtClean="0"/>
              <a:t>Vision</a:t>
            </a:r>
            <a:endParaRPr lang="en-US" sz="6400" dirty="0"/>
          </a:p>
          <a:p>
            <a:pPr marL="0" indent="0">
              <a:buNone/>
            </a:pPr>
            <a:r>
              <a:rPr lang="en-US" sz="5600" i="1" dirty="0">
                <a:solidFill>
                  <a:srgbClr val="FF0000"/>
                </a:solidFill>
              </a:rPr>
              <a:t>Inspiring the New  Generation</a:t>
            </a:r>
            <a:r>
              <a:rPr lang="en-US" sz="5600" dirty="0">
                <a:solidFill>
                  <a:srgbClr val="FF0000"/>
                </a:solidFill>
              </a:rPr>
              <a:t> </a:t>
            </a:r>
            <a:r>
              <a:rPr lang="en-US" sz="5600" dirty="0"/>
              <a:t>is a new 21</a:t>
            </a:r>
            <a:r>
              <a:rPr lang="en-US" sz="5600" baseline="30000" dirty="0"/>
              <a:t>st</a:t>
            </a:r>
            <a:r>
              <a:rPr lang="en-US" sz="5600" dirty="0"/>
              <a:t> century nature movement designed to promote understanding and appreciation for the science of nature, the intrinsic and extrinsic value of nature, the spiritual dimensions and beauty of nature, and the critical need to conserve nature. The movement builds on the shoulders of the great nature visionaries of the late 19</a:t>
            </a:r>
            <a:r>
              <a:rPr lang="en-US" sz="5600" baseline="30000" dirty="0"/>
              <a:t>th</a:t>
            </a:r>
            <a:r>
              <a:rPr lang="en-US" sz="5600" dirty="0"/>
              <a:t> and 20</a:t>
            </a:r>
            <a:r>
              <a:rPr lang="en-US" sz="5600" baseline="30000" dirty="0"/>
              <a:t>th</a:t>
            </a:r>
            <a:r>
              <a:rPr lang="en-US" sz="5600" dirty="0"/>
              <a:t> century, rekindling a legacy of building life-long relationships with nature for current and future generations</a:t>
            </a:r>
            <a:r>
              <a:rPr lang="en-US" sz="5600" dirty="0" smtClean="0"/>
              <a:t>.</a:t>
            </a:r>
            <a:endParaRPr lang="en-US" sz="7200" b="1" dirty="0" smtClean="0"/>
          </a:p>
          <a:p>
            <a:pPr marL="0" indent="0">
              <a:buNone/>
            </a:pPr>
            <a:r>
              <a:rPr lang="en-US" sz="6400" b="1" dirty="0" smtClean="0"/>
              <a:t>Goal</a:t>
            </a:r>
            <a:endParaRPr lang="en-US" sz="6400" dirty="0"/>
          </a:p>
          <a:p>
            <a:pPr marL="0" indent="0">
              <a:buNone/>
            </a:pPr>
            <a:r>
              <a:rPr lang="en-US" sz="5600" dirty="0"/>
              <a:t>To catalyze support for a movement dedicated to engage people, particularly young people, across North America and the world to experience, understand, value, and conserve nature.  </a:t>
            </a:r>
            <a:endParaRPr lang="en-US" sz="7200" dirty="0"/>
          </a:p>
          <a:p>
            <a:pPr marL="0" indent="0">
              <a:buNone/>
            </a:pPr>
            <a:endParaRPr lang="en-US" sz="6400" b="1" dirty="0" smtClean="0"/>
          </a:p>
          <a:p>
            <a:pPr marL="0" indent="0">
              <a:buNone/>
            </a:pPr>
            <a:r>
              <a:rPr lang="en-US" sz="6400" b="1" dirty="0" smtClean="0"/>
              <a:t>Key Objectives</a:t>
            </a:r>
          </a:p>
          <a:p>
            <a:r>
              <a:rPr lang="en-AU" sz="5600" dirty="0"/>
              <a:t>Convene key North American stakeholders to embrace the </a:t>
            </a:r>
            <a:r>
              <a:rPr lang="en-AU" sz="5600" i="1" dirty="0"/>
              <a:t>Inspiring the Next Generation</a:t>
            </a:r>
            <a:r>
              <a:rPr lang="en-AU" sz="5600" dirty="0"/>
              <a:t> movement</a:t>
            </a:r>
            <a:r>
              <a:rPr lang="en-AU" sz="5600" dirty="0" smtClean="0"/>
              <a:t>.</a:t>
            </a:r>
            <a:endParaRPr lang="en-AU" sz="5600" dirty="0"/>
          </a:p>
          <a:p>
            <a:r>
              <a:rPr lang="en-AU" sz="5600" dirty="0"/>
              <a:t>Develop a North American Action Agenda that defines and illustrates the opportunities for various stakeholders to contribute to this new movement and communicate the agenda to a wide audience</a:t>
            </a:r>
            <a:r>
              <a:rPr lang="en-AU" sz="5600" dirty="0" smtClean="0"/>
              <a:t>.</a:t>
            </a:r>
            <a:endParaRPr lang="en-US" sz="5600" dirty="0"/>
          </a:p>
          <a:p>
            <a:r>
              <a:rPr lang="en-US" sz="5600" dirty="0"/>
              <a:t>Build on the No Walls Initiative that invites new audiences to connect to nature by highlighting examples of myriad recreational and inspirational venues nature provides. </a:t>
            </a:r>
          </a:p>
          <a:p>
            <a:r>
              <a:rPr lang="en-US" sz="5600" dirty="0"/>
              <a:t>Build capacity and share innovative best practices in connecting people with nature, including engaging new partners and sectors of society that have been underrepresented in nature conservation fields. A special emphasis will relate to barriers to be overcome and motivators to build lasting connections with people to nature</a:t>
            </a:r>
            <a:r>
              <a:rPr lang="en-US" sz="5600" dirty="0" smtClean="0"/>
              <a:t>.</a:t>
            </a:r>
            <a:endParaRPr lang="en-US" sz="5600" dirty="0"/>
          </a:p>
          <a:p>
            <a:r>
              <a:rPr lang="en-US" sz="5600" dirty="0"/>
              <a:t>Engage young people from around the world to share knowledge, experiences and perspectives, build capacity, take leadership, and inspire others to connect with nature through international and intergenerational partnerships.</a:t>
            </a:r>
          </a:p>
          <a:p>
            <a:pPr marL="0" indent="0">
              <a:buNone/>
            </a:pPr>
            <a:endParaRPr lang="en-US" sz="7200" dirty="0"/>
          </a:p>
          <a:p>
            <a:pPr marL="0" indent="0">
              <a:buNone/>
            </a:pPr>
            <a:endParaRPr lang="en-US" sz="7200" dirty="0" smtClean="0"/>
          </a:p>
          <a:p>
            <a:pPr marL="0" indent="0">
              <a:buNone/>
            </a:pPr>
            <a:endParaRPr lang="en-US" sz="7200" b="1" dirty="0"/>
          </a:p>
          <a:p>
            <a:pPr marL="0" indent="0">
              <a:buNone/>
            </a:pPr>
            <a:r>
              <a:rPr lang="en-US" sz="5600" dirty="0"/>
              <a:t> </a:t>
            </a:r>
          </a:p>
          <a:p>
            <a:pPr marL="0" indent="0">
              <a:buNone/>
            </a:pPr>
            <a:endParaRPr lang="en-US" dirty="0"/>
          </a:p>
          <a:p>
            <a:pPr marL="0" indent="0">
              <a:buNone/>
            </a:pPr>
            <a:r>
              <a:rPr lang="en-US" dirty="0"/>
              <a:t> </a:t>
            </a:r>
          </a:p>
          <a:p>
            <a:pPr marL="0" indent="0">
              <a:buNone/>
            </a:pPr>
            <a:endParaRPr lang="en-US" dirty="0"/>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9616" y="6096000"/>
            <a:ext cx="624817" cy="628650"/>
          </a:xfrm>
          <a:prstGeom prst="rect">
            <a:avLst/>
          </a:prstGeom>
        </p:spPr>
      </p:pic>
      <p:pic>
        <p:nvPicPr>
          <p:cNvPr id="6" name="Picture 2" descr="National Environmental Education Foundatio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6172200"/>
            <a:ext cx="1719890" cy="5100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95600" y="6248400"/>
            <a:ext cx="1438798" cy="246221"/>
          </a:xfrm>
          <a:prstGeom prst="rect">
            <a:avLst/>
          </a:prstGeom>
          <a:noFill/>
        </p:spPr>
        <p:txBody>
          <a:bodyPr wrap="square" rtlCol="0">
            <a:spAutoFit/>
          </a:bodyPr>
          <a:lstStyle/>
          <a:p>
            <a:r>
              <a:rPr lang="en-US" sz="1000" dirty="0" err="1" smtClean="0"/>
              <a:t>Brandwein</a:t>
            </a:r>
            <a:r>
              <a:rPr lang="en-US" sz="1000" dirty="0" smtClean="0"/>
              <a:t> </a:t>
            </a:r>
            <a:r>
              <a:rPr lang="en-US" sz="1000" dirty="0" smtClean="0"/>
              <a:t>Institute</a:t>
            </a:r>
            <a:endParaRPr lang="en-US" sz="1000" dirty="0"/>
          </a:p>
        </p:txBody>
      </p:sp>
      <p:sp>
        <p:nvSpPr>
          <p:cNvPr id="8" name="Rectangle 7"/>
          <p:cNvSpPr/>
          <p:nvPr/>
        </p:nvSpPr>
        <p:spPr>
          <a:xfrm>
            <a:off x="7315200" y="6477000"/>
            <a:ext cx="1649222" cy="246221"/>
          </a:xfrm>
          <a:prstGeom prst="rect">
            <a:avLst/>
          </a:prstGeom>
        </p:spPr>
        <p:txBody>
          <a:bodyPr wrap="none">
            <a:spAutoFit/>
          </a:bodyPr>
          <a:lstStyle/>
          <a:p>
            <a:r>
              <a:rPr lang="en-US" sz="1000" b="1" dirty="0" err="1">
                <a:solidFill>
                  <a:srgbClr val="7F7F7F"/>
                </a:solidFill>
                <a:latin typeface="Arial" panose="020B0604020202020204" pitchFamily="34" charset="0"/>
                <a:cs typeface="Arial" panose="020B0604020202020204" pitchFamily="34" charset="0"/>
              </a:rPr>
              <a:t>summit@brandwein.org</a:t>
            </a:r>
            <a:r>
              <a:rPr lang="en-US" sz="1000" b="1" dirty="0">
                <a:solidFill>
                  <a:srgbClr val="7F7F7F"/>
                </a:solidFill>
                <a:latin typeface="Arial" panose="020B0604020202020204" pitchFamily="34" charset="0"/>
                <a:cs typeface="Arial" panose="020B0604020202020204" pitchFamily="34" charset="0"/>
              </a:rPr>
              <a:t>                 </a:t>
            </a:r>
            <a:endParaRPr lang="en-US" sz="1000" b="1" dirty="0">
              <a:solidFill>
                <a:srgbClr val="7F7F7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7607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Logistics</a:t>
            </a:r>
            <a:endParaRPr lang="en-US" sz="3200" dirty="0"/>
          </a:p>
        </p:txBody>
      </p:sp>
      <p:sp>
        <p:nvSpPr>
          <p:cNvPr id="3" name="Content Placeholder 2"/>
          <p:cNvSpPr>
            <a:spLocks noGrp="1"/>
          </p:cNvSpPr>
          <p:nvPr>
            <p:ph sz="half" idx="1"/>
          </p:nvPr>
        </p:nvSpPr>
        <p:spPr>
          <a:xfrm>
            <a:off x="457200" y="1371600"/>
            <a:ext cx="4038600" cy="4525963"/>
          </a:xfrm>
        </p:spPr>
        <p:txBody>
          <a:bodyPr>
            <a:normAutofit fontScale="92500" lnSpcReduction="20000"/>
          </a:bodyPr>
          <a:lstStyle/>
          <a:p>
            <a:r>
              <a:rPr lang="en-US" sz="1700" dirty="0" smtClean="0"/>
              <a:t>Nov. </a:t>
            </a:r>
            <a:r>
              <a:rPr lang="en-US" sz="1700" dirty="0" smtClean="0"/>
              <a:t>6-</a:t>
            </a:r>
            <a:r>
              <a:rPr lang="en-US" sz="1700" dirty="0" smtClean="0"/>
              <a:t>8, 2015</a:t>
            </a:r>
          </a:p>
          <a:p>
            <a:r>
              <a:rPr lang="en-US" sz="1700" dirty="0" smtClean="0"/>
              <a:t>National Conservation Training Center – Shepherdstown, WV</a:t>
            </a:r>
          </a:p>
          <a:p>
            <a:r>
              <a:rPr lang="en-US" sz="1700" dirty="0" smtClean="0"/>
              <a:t>225 Participants - Invited guests (Invitational Only)</a:t>
            </a:r>
          </a:p>
          <a:p>
            <a:r>
              <a:rPr lang="en-US" sz="1700" dirty="0" smtClean="0"/>
              <a:t>Minimum </a:t>
            </a:r>
            <a:r>
              <a:rPr lang="en-US" sz="1700" dirty="0" smtClean="0"/>
              <a:t>40 invitees </a:t>
            </a:r>
            <a:r>
              <a:rPr lang="en-US" sz="1700" dirty="0" smtClean="0"/>
              <a:t>under age of 35</a:t>
            </a:r>
          </a:p>
          <a:p>
            <a:r>
              <a:rPr lang="en-US" sz="1700" dirty="0" smtClean="0"/>
              <a:t>Summit organizers will cover all facility, lodging and meal costs. Participants cover their own transportation costs.</a:t>
            </a:r>
          </a:p>
          <a:p>
            <a:r>
              <a:rPr lang="en-US" sz="1700" dirty="0" smtClean="0"/>
              <a:t>North American </a:t>
            </a:r>
            <a:r>
              <a:rPr lang="en-US" sz="1700" dirty="0" smtClean="0"/>
              <a:t>focus</a:t>
            </a:r>
          </a:p>
          <a:p>
            <a:r>
              <a:rPr lang="en-US" sz="1700" dirty="0"/>
              <a:t>Facilitated Process </a:t>
            </a:r>
            <a:endParaRPr lang="en-US" sz="1700" dirty="0" smtClean="0"/>
          </a:p>
          <a:p>
            <a:r>
              <a:rPr lang="en-US" sz="1700" dirty="0" smtClean="0"/>
              <a:t>Moderated </a:t>
            </a:r>
            <a:r>
              <a:rPr lang="en-US" sz="1700" dirty="0"/>
              <a:t>- Town Hall Meeting Style Plenaries</a:t>
            </a:r>
          </a:p>
          <a:p>
            <a:r>
              <a:rPr lang="en-US" sz="1700" dirty="0"/>
              <a:t>Work groups to develop a North American Action Plan</a:t>
            </a:r>
          </a:p>
          <a:p>
            <a:r>
              <a:rPr lang="en-US" sz="1700" dirty="0"/>
              <a:t>Video and Publication Products</a:t>
            </a:r>
          </a:p>
          <a:p>
            <a:r>
              <a:rPr lang="en-US" sz="1700" dirty="0"/>
              <a:t>Press multi-media post event gathering at World Conservation Congress at Hawaii Convention Center in Honolulu from Sept. 1 to 10, 2016</a:t>
            </a:r>
          </a:p>
          <a:p>
            <a:endParaRPr lang="en-US" sz="1800" dirty="0" smtClean="0"/>
          </a:p>
        </p:txBody>
      </p:sp>
      <p:pic>
        <p:nvPicPr>
          <p:cNvPr id="6" name="Picture 5" descr="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1447800"/>
            <a:ext cx="3479800" cy="2336800"/>
          </a:xfrm>
          <a:prstGeom prst="rect">
            <a:avLst/>
          </a:prstGeom>
        </p:spPr>
      </p:pic>
      <p:pic>
        <p:nvPicPr>
          <p:cNvPr id="7" name="Picture 6" descr="rotator-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4343400"/>
            <a:ext cx="4038600" cy="138466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9616" y="6096000"/>
            <a:ext cx="624817" cy="628650"/>
          </a:xfrm>
          <a:prstGeom prst="rect">
            <a:avLst/>
          </a:prstGeom>
        </p:spPr>
      </p:pic>
      <p:pic>
        <p:nvPicPr>
          <p:cNvPr id="9" name="Picture 2" descr="National Environmental Education Foundatio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6172200"/>
            <a:ext cx="1719890" cy="5100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895600" y="6248400"/>
            <a:ext cx="1438798" cy="246221"/>
          </a:xfrm>
          <a:prstGeom prst="rect">
            <a:avLst/>
          </a:prstGeom>
          <a:noFill/>
        </p:spPr>
        <p:txBody>
          <a:bodyPr wrap="square" rtlCol="0">
            <a:spAutoFit/>
          </a:bodyPr>
          <a:lstStyle/>
          <a:p>
            <a:r>
              <a:rPr lang="en-US" sz="1000" dirty="0" err="1" smtClean="0"/>
              <a:t>Brandwein</a:t>
            </a:r>
            <a:r>
              <a:rPr lang="en-US" sz="1000" dirty="0" smtClean="0"/>
              <a:t> </a:t>
            </a:r>
            <a:r>
              <a:rPr lang="en-US" sz="1000" dirty="0" smtClean="0"/>
              <a:t>Institute</a:t>
            </a:r>
            <a:endParaRPr lang="en-US" sz="1000" dirty="0"/>
          </a:p>
        </p:txBody>
      </p:sp>
      <p:sp>
        <p:nvSpPr>
          <p:cNvPr id="11" name="Rectangle 10"/>
          <p:cNvSpPr/>
          <p:nvPr/>
        </p:nvSpPr>
        <p:spPr>
          <a:xfrm>
            <a:off x="7315200" y="6477000"/>
            <a:ext cx="1649222" cy="246221"/>
          </a:xfrm>
          <a:prstGeom prst="rect">
            <a:avLst/>
          </a:prstGeom>
        </p:spPr>
        <p:txBody>
          <a:bodyPr wrap="none">
            <a:spAutoFit/>
          </a:bodyPr>
          <a:lstStyle/>
          <a:p>
            <a:r>
              <a:rPr lang="en-US" sz="1000" b="1" dirty="0" err="1">
                <a:solidFill>
                  <a:srgbClr val="7F7F7F"/>
                </a:solidFill>
                <a:latin typeface="Arial" panose="020B0604020202020204" pitchFamily="34" charset="0"/>
                <a:cs typeface="Arial" panose="020B0604020202020204" pitchFamily="34" charset="0"/>
              </a:rPr>
              <a:t>summit@brandwein.org</a:t>
            </a:r>
            <a:r>
              <a:rPr lang="en-US" sz="1000" b="1" dirty="0">
                <a:solidFill>
                  <a:srgbClr val="7F7F7F"/>
                </a:solidFill>
                <a:latin typeface="Arial" panose="020B0604020202020204" pitchFamily="34" charset="0"/>
                <a:cs typeface="Arial" panose="020B0604020202020204" pitchFamily="34" charset="0"/>
              </a:rPr>
              <a:t>                 </a:t>
            </a:r>
            <a:endParaRPr lang="en-US" sz="1000" b="1" dirty="0">
              <a:solidFill>
                <a:srgbClr val="7F7F7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4139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Proposed Planning Meeting Schedule</a:t>
            </a:r>
            <a:endParaRPr lang="en-US" sz="3200" dirty="0"/>
          </a:p>
        </p:txBody>
      </p:sp>
      <p:sp>
        <p:nvSpPr>
          <p:cNvPr id="3" name="Content Placeholder 2"/>
          <p:cNvSpPr>
            <a:spLocks noGrp="1"/>
          </p:cNvSpPr>
          <p:nvPr>
            <p:ph idx="1"/>
          </p:nvPr>
        </p:nvSpPr>
        <p:spPr/>
        <p:txBody>
          <a:bodyPr>
            <a:normAutofit/>
          </a:bodyPr>
          <a:lstStyle/>
          <a:p>
            <a:r>
              <a:rPr lang="en-US" sz="1800" dirty="0" smtClean="0"/>
              <a:t>Executive </a:t>
            </a:r>
            <a:r>
              <a:rPr lang="en-US" sz="1800" dirty="0" smtClean="0"/>
              <a:t>Steering Committee Meetings </a:t>
            </a:r>
            <a:r>
              <a:rPr lang="en-US" sz="1800" dirty="0" smtClean="0"/>
              <a:t>will be hosted by </a:t>
            </a:r>
            <a:r>
              <a:rPr lang="en-US" sz="1800" dirty="0"/>
              <a:t>National Environmental Education </a:t>
            </a:r>
            <a:r>
              <a:rPr lang="en-US" sz="1800" dirty="0" smtClean="0"/>
              <a:t>Foundation at </a:t>
            </a:r>
            <a:r>
              <a:rPr lang="en-US" sz="1800" dirty="0"/>
              <a:t>4301 Connecticut Avenue NW, Suite 160, Washington, DC </a:t>
            </a:r>
            <a:endParaRPr lang="en-US" sz="1800" dirty="0" smtClean="0"/>
          </a:p>
          <a:p>
            <a:pPr lvl="1"/>
            <a:r>
              <a:rPr lang="en-US" sz="1800" dirty="0"/>
              <a:t>January </a:t>
            </a:r>
            <a:r>
              <a:rPr lang="en-US" sz="1800" dirty="0" smtClean="0"/>
              <a:t>14, 2015</a:t>
            </a:r>
          </a:p>
          <a:p>
            <a:pPr lvl="1"/>
            <a:r>
              <a:rPr lang="en-US" sz="1800" dirty="0" smtClean="0"/>
              <a:t>March 17, 2015</a:t>
            </a:r>
            <a:endParaRPr lang="en-US" sz="1800" dirty="0" smtClean="0"/>
          </a:p>
          <a:p>
            <a:pPr lvl="1"/>
            <a:r>
              <a:rPr lang="en-US" sz="1800" dirty="0" smtClean="0"/>
              <a:t>May 12, 2015 </a:t>
            </a:r>
          </a:p>
          <a:p>
            <a:pPr lvl="1"/>
            <a:r>
              <a:rPr lang="en-US" sz="1800" dirty="0" smtClean="0"/>
              <a:t>July 14, 2015</a:t>
            </a:r>
            <a:endParaRPr lang="en-US" sz="1800" dirty="0" smtClean="0"/>
          </a:p>
          <a:p>
            <a:pPr lvl="1"/>
            <a:r>
              <a:rPr lang="en-US" sz="1800" dirty="0" smtClean="0"/>
              <a:t>September 15, 2015</a:t>
            </a:r>
            <a:endParaRPr lang="en-US" sz="1800" dirty="0" smtClean="0"/>
          </a:p>
          <a:p>
            <a:pPr lvl="1"/>
            <a:r>
              <a:rPr lang="en-US" sz="1800" dirty="0" smtClean="0"/>
              <a:t>Nov </a:t>
            </a:r>
            <a:r>
              <a:rPr lang="en-US" sz="1800" dirty="0" smtClean="0"/>
              <a:t>6-</a:t>
            </a:r>
            <a:r>
              <a:rPr lang="en-US" sz="1800" dirty="0" smtClean="0"/>
              <a:t>8, 2015 (Event</a:t>
            </a:r>
            <a:r>
              <a:rPr lang="en-US" sz="1800" dirty="0" smtClean="0"/>
              <a:t>)</a:t>
            </a:r>
          </a:p>
          <a:p>
            <a:pPr marL="457200" lvl="1" indent="0">
              <a:buNone/>
            </a:pPr>
            <a:endParaRPr lang="en-US" sz="1800" dirty="0" smtClean="0"/>
          </a:p>
          <a:p>
            <a:pPr marL="400050"/>
            <a:r>
              <a:rPr lang="en-US" sz="1800" dirty="0" smtClean="0"/>
              <a:t>Working Committee meetings via email, </a:t>
            </a:r>
            <a:r>
              <a:rPr lang="en-US" sz="1800" dirty="0" err="1" smtClean="0"/>
              <a:t>skype</a:t>
            </a:r>
            <a:r>
              <a:rPr lang="en-US" sz="1800" dirty="0" smtClean="0"/>
              <a:t> and phone between steering committee meetings </a:t>
            </a:r>
            <a:endParaRPr lang="en-US" sz="1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9616" y="6096000"/>
            <a:ext cx="624817" cy="628650"/>
          </a:xfrm>
          <a:prstGeom prst="rect">
            <a:avLst/>
          </a:prstGeom>
        </p:spPr>
      </p:pic>
      <p:pic>
        <p:nvPicPr>
          <p:cNvPr id="6" name="Picture 2" descr="National Environmental Education Foundat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6172200"/>
            <a:ext cx="1719890" cy="5100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95600" y="6248400"/>
            <a:ext cx="1438798" cy="246221"/>
          </a:xfrm>
          <a:prstGeom prst="rect">
            <a:avLst/>
          </a:prstGeom>
          <a:noFill/>
        </p:spPr>
        <p:txBody>
          <a:bodyPr wrap="square" rtlCol="0">
            <a:spAutoFit/>
          </a:bodyPr>
          <a:lstStyle/>
          <a:p>
            <a:r>
              <a:rPr lang="en-US" sz="1000" dirty="0" err="1" smtClean="0"/>
              <a:t>Brandwein</a:t>
            </a:r>
            <a:r>
              <a:rPr lang="en-US" sz="1000" dirty="0" smtClean="0"/>
              <a:t> </a:t>
            </a:r>
            <a:r>
              <a:rPr lang="en-US" sz="1000" dirty="0" smtClean="0"/>
              <a:t>Institute</a:t>
            </a:r>
            <a:endParaRPr lang="en-US" sz="1000" dirty="0"/>
          </a:p>
        </p:txBody>
      </p:sp>
      <p:sp>
        <p:nvSpPr>
          <p:cNvPr id="8" name="Rectangle 7"/>
          <p:cNvSpPr/>
          <p:nvPr/>
        </p:nvSpPr>
        <p:spPr>
          <a:xfrm>
            <a:off x="7315200" y="6477000"/>
            <a:ext cx="1649222" cy="246221"/>
          </a:xfrm>
          <a:prstGeom prst="rect">
            <a:avLst/>
          </a:prstGeom>
        </p:spPr>
        <p:txBody>
          <a:bodyPr wrap="none">
            <a:spAutoFit/>
          </a:bodyPr>
          <a:lstStyle/>
          <a:p>
            <a:r>
              <a:rPr lang="en-US" sz="1000" b="1" dirty="0" err="1">
                <a:solidFill>
                  <a:srgbClr val="7F7F7F"/>
                </a:solidFill>
                <a:latin typeface="Arial" panose="020B0604020202020204" pitchFamily="34" charset="0"/>
                <a:cs typeface="Arial" panose="020B0604020202020204" pitchFamily="34" charset="0"/>
              </a:rPr>
              <a:t>summit@brandwein.org</a:t>
            </a:r>
            <a:r>
              <a:rPr lang="en-US" sz="1000" b="1" dirty="0">
                <a:solidFill>
                  <a:srgbClr val="7F7F7F"/>
                </a:solidFill>
                <a:latin typeface="Arial" panose="020B0604020202020204" pitchFamily="34" charset="0"/>
                <a:cs typeface="Arial" panose="020B0604020202020204" pitchFamily="34" charset="0"/>
              </a:rPr>
              <a:t>                 </a:t>
            </a:r>
            <a:endParaRPr lang="en-US" sz="1000" b="1" dirty="0">
              <a:solidFill>
                <a:srgbClr val="7F7F7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660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Draft Invitation Selection Process</a:t>
            </a:r>
            <a:r>
              <a:rPr lang="en-US" dirty="0" smtClean="0"/>
              <a:t/>
            </a:r>
            <a:br>
              <a:rPr lang="en-US" dirty="0" smtClean="0"/>
            </a:br>
            <a:r>
              <a:rPr lang="en-US" sz="1800" dirty="0" smtClean="0"/>
              <a:t>225 Participants Total at NCTC</a:t>
            </a:r>
            <a:endParaRPr lang="en-US" sz="1800" dirty="0"/>
          </a:p>
        </p:txBody>
      </p:sp>
      <p:cxnSp>
        <p:nvCxnSpPr>
          <p:cNvPr id="8" name="Straight Connector 7"/>
          <p:cNvCxnSpPr/>
          <p:nvPr/>
        </p:nvCxnSpPr>
        <p:spPr>
          <a:xfrm>
            <a:off x="910506" y="2695873"/>
            <a:ext cx="716424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2911224" y="1713377"/>
            <a:ext cx="47922" cy="449312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6019800" y="1713377"/>
            <a:ext cx="47922" cy="449312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006348" y="1940350"/>
            <a:ext cx="1713190" cy="646331"/>
          </a:xfrm>
          <a:prstGeom prst="rect">
            <a:avLst/>
          </a:prstGeom>
          <a:noFill/>
        </p:spPr>
        <p:txBody>
          <a:bodyPr wrap="square" rtlCol="0">
            <a:spAutoFit/>
          </a:bodyPr>
          <a:lstStyle/>
          <a:p>
            <a:pPr algn="ctr"/>
            <a:r>
              <a:rPr lang="en-US" dirty="0" smtClean="0"/>
              <a:t>Agency Representation</a:t>
            </a:r>
            <a:endParaRPr lang="en-US" dirty="0"/>
          </a:p>
        </p:txBody>
      </p:sp>
      <p:sp>
        <p:nvSpPr>
          <p:cNvPr id="13" name="TextBox 12"/>
          <p:cNvSpPr txBox="1"/>
          <p:nvPr/>
        </p:nvSpPr>
        <p:spPr>
          <a:xfrm>
            <a:off x="3530857" y="1940350"/>
            <a:ext cx="1713190" cy="646331"/>
          </a:xfrm>
          <a:prstGeom prst="rect">
            <a:avLst/>
          </a:prstGeom>
          <a:noFill/>
        </p:spPr>
        <p:txBody>
          <a:bodyPr wrap="square" rtlCol="0">
            <a:spAutoFit/>
          </a:bodyPr>
          <a:lstStyle/>
          <a:p>
            <a:pPr algn="ctr"/>
            <a:r>
              <a:rPr lang="en-US" dirty="0" smtClean="0"/>
              <a:t>NGO Representation</a:t>
            </a:r>
            <a:endParaRPr lang="en-US" dirty="0"/>
          </a:p>
        </p:txBody>
      </p:sp>
      <p:sp>
        <p:nvSpPr>
          <p:cNvPr id="14" name="TextBox 13"/>
          <p:cNvSpPr txBox="1"/>
          <p:nvPr/>
        </p:nvSpPr>
        <p:spPr>
          <a:xfrm>
            <a:off x="6361564" y="1940350"/>
            <a:ext cx="1713190" cy="646331"/>
          </a:xfrm>
          <a:prstGeom prst="rect">
            <a:avLst/>
          </a:prstGeom>
          <a:noFill/>
        </p:spPr>
        <p:txBody>
          <a:bodyPr wrap="square" rtlCol="0">
            <a:spAutoFit/>
          </a:bodyPr>
          <a:lstStyle/>
          <a:p>
            <a:pPr algn="ctr"/>
            <a:r>
              <a:rPr lang="en-US" dirty="0" smtClean="0"/>
              <a:t>Foundation Representation</a:t>
            </a:r>
            <a:endParaRPr lang="en-US" dirty="0"/>
          </a:p>
        </p:txBody>
      </p:sp>
      <p:sp>
        <p:nvSpPr>
          <p:cNvPr id="15" name="TextBox 14"/>
          <p:cNvSpPr txBox="1"/>
          <p:nvPr/>
        </p:nvSpPr>
        <p:spPr>
          <a:xfrm>
            <a:off x="1006348" y="3024297"/>
            <a:ext cx="1713190" cy="646331"/>
          </a:xfrm>
          <a:prstGeom prst="rect">
            <a:avLst/>
          </a:prstGeom>
          <a:noFill/>
        </p:spPr>
        <p:txBody>
          <a:bodyPr wrap="square" rtlCol="0">
            <a:spAutoFit/>
          </a:bodyPr>
          <a:lstStyle/>
          <a:p>
            <a:pPr algn="ctr"/>
            <a:r>
              <a:rPr lang="en-US" dirty="0" smtClean="0"/>
              <a:t>Private Sector Representation</a:t>
            </a:r>
            <a:endParaRPr lang="en-US" dirty="0"/>
          </a:p>
        </p:txBody>
      </p:sp>
      <p:sp>
        <p:nvSpPr>
          <p:cNvPr id="16" name="TextBox 15"/>
          <p:cNvSpPr txBox="1"/>
          <p:nvPr/>
        </p:nvSpPr>
        <p:spPr>
          <a:xfrm>
            <a:off x="3530857" y="3024297"/>
            <a:ext cx="1713190" cy="646331"/>
          </a:xfrm>
          <a:prstGeom prst="rect">
            <a:avLst/>
          </a:prstGeom>
          <a:noFill/>
        </p:spPr>
        <p:txBody>
          <a:bodyPr wrap="square" rtlCol="0">
            <a:spAutoFit/>
          </a:bodyPr>
          <a:lstStyle/>
          <a:p>
            <a:pPr algn="ctr"/>
            <a:r>
              <a:rPr lang="en-US" dirty="0" smtClean="0"/>
              <a:t>Academic Representation</a:t>
            </a:r>
            <a:endParaRPr lang="en-US" dirty="0"/>
          </a:p>
        </p:txBody>
      </p:sp>
      <p:sp>
        <p:nvSpPr>
          <p:cNvPr id="17" name="TextBox 16"/>
          <p:cNvSpPr txBox="1"/>
          <p:nvPr/>
        </p:nvSpPr>
        <p:spPr>
          <a:xfrm>
            <a:off x="6361564" y="3024297"/>
            <a:ext cx="1713190" cy="646331"/>
          </a:xfrm>
          <a:prstGeom prst="rect">
            <a:avLst/>
          </a:prstGeom>
          <a:noFill/>
        </p:spPr>
        <p:txBody>
          <a:bodyPr wrap="square" rtlCol="0">
            <a:spAutoFit/>
          </a:bodyPr>
          <a:lstStyle/>
          <a:p>
            <a:pPr algn="ctr"/>
            <a:r>
              <a:rPr lang="en-US" dirty="0" smtClean="0"/>
              <a:t>Government</a:t>
            </a:r>
          </a:p>
          <a:p>
            <a:pPr algn="ctr"/>
            <a:r>
              <a:rPr lang="en-US" dirty="0" smtClean="0"/>
              <a:t>Representation</a:t>
            </a:r>
            <a:endParaRPr lang="en-US" dirty="0"/>
          </a:p>
        </p:txBody>
      </p:sp>
      <p:cxnSp>
        <p:nvCxnSpPr>
          <p:cNvPr id="18" name="Straight Connector 17"/>
          <p:cNvCxnSpPr/>
          <p:nvPr/>
        </p:nvCxnSpPr>
        <p:spPr>
          <a:xfrm>
            <a:off x="910506" y="3854732"/>
            <a:ext cx="716424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006348" y="4183156"/>
            <a:ext cx="1713190" cy="646331"/>
          </a:xfrm>
          <a:prstGeom prst="rect">
            <a:avLst/>
          </a:prstGeom>
          <a:noFill/>
        </p:spPr>
        <p:txBody>
          <a:bodyPr wrap="square" rtlCol="0">
            <a:spAutoFit/>
          </a:bodyPr>
          <a:lstStyle/>
          <a:p>
            <a:pPr algn="ctr"/>
            <a:r>
              <a:rPr lang="en-US" dirty="0" smtClean="0"/>
              <a:t>K-12 Education</a:t>
            </a:r>
          </a:p>
          <a:p>
            <a:pPr algn="ctr"/>
            <a:r>
              <a:rPr lang="en-US" dirty="0" smtClean="0"/>
              <a:t>Representation</a:t>
            </a:r>
            <a:endParaRPr lang="en-US" dirty="0"/>
          </a:p>
        </p:txBody>
      </p:sp>
      <p:sp>
        <p:nvSpPr>
          <p:cNvPr id="20" name="TextBox 19"/>
          <p:cNvSpPr txBox="1"/>
          <p:nvPr/>
        </p:nvSpPr>
        <p:spPr>
          <a:xfrm>
            <a:off x="3222714" y="4183156"/>
            <a:ext cx="2216364" cy="646331"/>
          </a:xfrm>
          <a:prstGeom prst="rect">
            <a:avLst/>
          </a:prstGeom>
          <a:noFill/>
        </p:spPr>
        <p:txBody>
          <a:bodyPr wrap="square" rtlCol="0">
            <a:spAutoFit/>
          </a:bodyPr>
          <a:lstStyle/>
          <a:p>
            <a:pPr algn="ctr"/>
            <a:r>
              <a:rPr lang="en-US" dirty="0" smtClean="0"/>
              <a:t>Outdoor Education</a:t>
            </a:r>
          </a:p>
          <a:p>
            <a:pPr algn="ctr"/>
            <a:r>
              <a:rPr lang="en-US" dirty="0" smtClean="0"/>
              <a:t>Representation</a:t>
            </a:r>
            <a:endParaRPr lang="en-US" dirty="0"/>
          </a:p>
        </p:txBody>
      </p:sp>
      <p:sp>
        <p:nvSpPr>
          <p:cNvPr id="21" name="TextBox 20"/>
          <p:cNvSpPr txBox="1"/>
          <p:nvPr/>
        </p:nvSpPr>
        <p:spPr>
          <a:xfrm>
            <a:off x="6361564" y="4184376"/>
            <a:ext cx="1713190" cy="646331"/>
          </a:xfrm>
          <a:prstGeom prst="rect">
            <a:avLst/>
          </a:prstGeom>
          <a:noFill/>
        </p:spPr>
        <p:txBody>
          <a:bodyPr wrap="square" rtlCol="0">
            <a:spAutoFit/>
          </a:bodyPr>
          <a:lstStyle/>
          <a:p>
            <a:pPr algn="ctr"/>
            <a:r>
              <a:rPr lang="en-US" dirty="0" smtClean="0"/>
              <a:t>Outdoor Sports</a:t>
            </a:r>
          </a:p>
          <a:p>
            <a:pPr algn="ctr"/>
            <a:r>
              <a:rPr lang="en-US" dirty="0" smtClean="0"/>
              <a:t>Representation</a:t>
            </a:r>
            <a:endParaRPr lang="en-US" dirty="0"/>
          </a:p>
        </p:txBody>
      </p:sp>
      <p:cxnSp>
        <p:nvCxnSpPr>
          <p:cNvPr id="24" name="Straight Connector 23"/>
          <p:cNvCxnSpPr/>
          <p:nvPr/>
        </p:nvCxnSpPr>
        <p:spPr>
          <a:xfrm>
            <a:off x="910506" y="5106486"/>
            <a:ext cx="716424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958427" y="5344497"/>
            <a:ext cx="1713190" cy="646331"/>
          </a:xfrm>
          <a:prstGeom prst="rect">
            <a:avLst/>
          </a:prstGeom>
          <a:noFill/>
        </p:spPr>
        <p:txBody>
          <a:bodyPr wrap="square" rtlCol="0">
            <a:spAutoFit/>
          </a:bodyPr>
          <a:lstStyle/>
          <a:p>
            <a:pPr algn="ctr"/>
            <a:r>
              <a:rPr lang="en-US" dirty="0" smtClean="0"/>
              <a:t>Public Health</a:t>
            </a:r>
          </a:p>
          <a:p>
            <a:pPr algn="ctr"/>
            <a:r>
              <a:rPr lang="en-US" dirty="0" smtClean="0"/>
              <a:t>Representation</a:t>
            </a:r>
            <a:endParaRPr lang="en-US" dirty="0"/>
          </a:p>
        </p:txBody>
      </p:sp>
      <p:sp>
        <p:nvSpPr>
          <p:cNvPr id="28" name="TextBox 27"/>
          <p:cNvSpPr txBox="1"/>
          <p:nvPr/>
        </p:nvSpPr>
        <p:spPr>
          <a:xfrm>
            <a:off x="3446995" y="5344497"/>
            <a:ext cx="1713190" cy="646331"/>
          </a:xfrm>
          <a:prstGeom prst="rect">
            <a:avLst/>
          </a:prstGeom>
          <a:noFill/>
        </p:spPr>
        <p:txBody>
          <a:bodyPr wrap="square" rtlCol="0">
            <a:spAutoFit/>
          </a:bodyPr>
          <a:lstStyle/>
          <a:p>
            <a:pPr algn="ctr"/>
            <a:r>
              <a:rPr lang="en-US" dirty="0" smtClean="0"/>
              <a:t>Social Media</a:t>
            </a:r>
          </a:p>
          <a:p>
            <a:pPr algn="ctr"/>
            <a:r>
              <a:rPr lang="en-US" dirty="0" smtClean="0"/>
              <a:t>Representation</a:t>
            </a:r>
            <a:endParaRPr lang="en-US" dirty="0"/>
          </a:p>
        </p:txBody>
      </p:sp>
      <p:sp>
        <p:nvSpPr>
          <p:cNvPr id="29" name="TextBox 28"/>
          <p:cNvSpPr txBox="1"/>
          <p:nvPr/>
        </p:nvSpPr>
        <p:spPr>
          <a:xfrm>
            <a:off x="6361564" y="5377759"/>
            <a:ext cx="1713190" cy="646331"/>
          </a:xfrm>
          <a:prstGeom prst="rect">
            <a:avLst/>
          </a:prstGeom>
          <a:noFill/>
        </p:spPr>
        <p:txBody>
          <a:bodyPr wrap="square" rtlCol="0">
            <a:spAutoFit/>
          </a:bodyPr>
          <a:lstStyle/>
          <a:p>
            <a:pPr algn="ctr"/>
            <a:r>
              <a:rPr lang="en-US" dirty="0" smtClean="0"/>
              <a:t>Communication</a:t>
            </a:r>
          </a:p>
          <a:p>
            <a:pPr algn="ctr"/>
            <a:r>
              <a:rPr lang="en-US" dirty="0" smtClean="0"/>
              <a:t>Representation</a:t>
            </a:r>
            <a:endParaRPr lang="en-US" dirty="0"/>
          </a:p>
        </p:txBody>
      </p:sp>
      <p:sp>
        <p:nvSpPr>
          <p:cNvPr id="30" name="Right Arrow 29"/>
          <p:cNvSpPr/>
          <p:nvPr/>
        </p:nvSpPr>
        <p:spPr>
          <a:xfrm>
            <a:off x="227627" y="1447800"/>
            <a:ext cx="8242478" cy="755523"/>
          </a:xfrm>
          <a:prstGeom prst="rightArrow">
            <a:avLst/>
          </a:prstGeom>
          <a:solidFill>
            <a:schemeClr val="accent3">
              <a:lumMod val="75000"/>
              <a:alpha val="2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00"/>
                </a:solidFill>
              </a:rPr>
              <a:t>At least 30% Young </a:t>
            </a:r>
            <a:r>
              <a:rPr lang="en-US" dirty="0" smtClean="0">
                <a:solidFill>
                  <a:srgbClr val="FFFF00"/>
                </a:solidFill>
              </a:rPr>
              <a:t>Professionals Ages 20-35</a:t>
            </a:r>
            <a:endParaRPr lang="en-US" dirty="0">
              <a:solidFill>
                <a:srgbClr val="FFFF00"/>
              </a:solidFill>
            </a:endParaRPr>
          </a:p>
        </p:txBody>
      </p:sp>
      <p:sp>
        <p:nvSpPr>
          <p:cNvPr id="31" name="Right Arrow 30"/>
          <p:cNvSpPr/>
          <p:nvPr/>
        </p:nvSpPr>
        <p:spPr>
          <a:xfrm>
            <a:off x="227627" y="2514600"/>
            <a:ext cx="8242478" cy="755523"/>
          </a:xfrm>
          <a:prstGeom prst="rightArrow">
            <a:avLst/>
          </a:prstGeom>
          <a:solidFill>
            <a:schemeClr val="accent3">
              <a:lumMod val="75000"/>
              <a:alpha val="2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00"/>
                </a:solidFill>
              </a:rPr>
              <a:t>Participants from Canada</a:t>
            </a:r>
            <a:endParaRPr lang="en-US" dirty="0">
              <a:solidFill>
                <a:srgbClr val="FFFF00"/>
              </a:solidFill>
            </a:endParaRPr>
          </a:p>
        </p:txBody>
      </p:sp>
      <p:sp>
        <p:nvSpPr>
          <p:cNvPr id="32" name="Right Arrow 31"/>
          <p:cNvSpPr/>
          <p:nvPr/>
        </p:nvSpPr>
        <p:spPr>
          <a:xfrm>
            <a:off x="227627" y="3670628"/>
            <a:ext cx="8242478" cy="755523"/>
          </a:xfrm>
          <a:prstGeom prst="rightArrow">
            <a:avLst/>
          </a:prstGeom>
          <a:solidFill>
            <a:schemeClr val="accent3">
              <a:lumMod val="75000"/>
              <a:alpha val="2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00"/>
                </a:solidFill>
              </a:rPr>
              <a:t>Participants from </a:t>
            </a:r>
            <a:r>
              <a:rPr lang="en-US" dirty="0" smtClean="0">
                <a:solidFill>
                  <a:srgbClr val="FFFF00"/>
                </a:solidFill>
              </a:rPr>
              <a:t>Mexico</a:t>
            </a:r>
            <a:endParaRPr lang="en-US" dirty="0">
              <a:solidFill>
                <a:srgbClr val="FFFF00"/>
              </a:solidFill>
            </a:endParaRPr>
          </a:p>
        </p:txBody>
      </p:sp>
      <p:sp>
        <p:nvSpPr>
          <p:cNvPr id="33" name="Right Arrow 32"/>
          <p:cNvSpPr/>
          <p:nvPr/>
        </p:nvSpPr>
        <p:spPr>
          <a:xfrm>
            <a:off x="227627" y="4902787"/>
            <a:ext cx="8242478" cy="755523"/>
          </a:xfrm>
          <a:prstGeom prst="rightArrow">
            <a:avLst/>
          </a:prstGeom>
          <a:solidFill>
            <a:schemeClr val="accent3">
              <a:lumMod val="75000"/>
              <a:alpha val="2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00"/>
                </a:solidFill>
              </a:rPr>
              <a:t>Mix of the 12 Categories</a:t>
            </a:r>
            <a:endParaRPr lang="en-US" dirty="0">
              <a:solidFill>
                <a:srgbClr val="FFFF00"/>
              </a:solidFill>
            </a:endParaRPr>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9616" y="6096000"/>
            <a:ext cx="624817" cy="628650"/>
          </a:xfrm>
          <a:prstGeom prst="rect">
            <a:avLst/>
          </a:prstGeom>
        </p:spPr>
      </p:pic>
      <p:pic>
        <p:nvPicPr>
          <p:cNvPr id="27" name="Picture 2" descr="National Environmental Education Foundat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6172200"/>
            <a:ext cx="1719890" cy="510037"/>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895600" y="6248400"/>
            <a:ext cx="1438798" cy="246221"/>
          </a:xfrm>
          <a:prstGeom prst="rect">
            <a:avLst/>
          </a:prstGeom>
          <a:noFill/>
        </p:spPr>
        <p:txBody>
          <a:bodyPr wrap="square" rtlCol="0">
            <a:spAutoFit/>
          </a:bodyPr>
          <a:lstStyle/>
          <a:p>
            <a:r>
              <a:rPr lang="en-US" sz="1000" dirty="0" err="1" smtClean="0"/>
              <a:t>Brandwein</a:t>
            </a:r>
            <a:r>
              <a:rPr lang="en-US" sz="1000" dirty="0" smtClean="0"/>
              <a:t> </a:t>
            </a:r>
            <a:r>
              <a:rPr lang="en-US" sz="1000" dirty="0" smtClean="0"/>
              <a:t>Institute</a:t>
            </a:r>
            <a:endParaRPr lang="en-US" sz="1000" dirty="0"/>
          </a:p>
        </p:txBody>
      </p:sp>
      <p:sp>
        <p:nvSpPr>
          <p:cNvPr id="35" name="Rectangle 34"/>
          <p:cNvSpPr/>
          <p:nvPr/>
        </p:nvSpPr>
        <p:spPr>
          <a:xfrm>
            <a:off x="7315200" y="6477000"/>
            <a:ext cx="1649222" cy="246221"/>
          </a:xfrm>
          <a:prstGeom prst="rect">
            <a:avLst/>
          </a:prstGeom>
        </p:spPr>
        <p:txBody>
          <a:bodyPr wrap="none">
            <a:spAutoFit/>
          </a:bodyPr>
          <a:lstStyle/>
          <a:p>
            <a:r>
              <a:rPr lang="en-US" sz="1000" b="1" dirty="0" err="1">
                <a:solidFill>
                  <a:srgbClr val="7F7F7F"/>
                </a:solidFill>
                <a:latin typeface="Arial" panose="020B0604020202020204" pitchFamily="34" charset="0"/>
                <a:cs typeface="Arial" panose="020B0604020202020204" pitchFamily="34" charset="0"/>
              </a:rPr>
              <a:t>summit@brandwein.org</a:t>
            </a:r>
            <a:r>
              <a:rPr lang="en-US" sz="1000" b="1" dirty="0">
                <a:solidFill>
                  <a:srgbClr val="7F7F7F"/>
                </a:solidFill>
                <a:latin typeface="Arial" panose="020B0604020202020204" pitchFamily="34" charset="0"/>
                <a:cs typeface="Arial" panose="020B0604020202020204" pitchFamily="34" charset="0"/>
              </a:rPr>
              <a:t>                 </a:t>
            </a:r>
            <a:endParaRPr lang="en-US" sz="1000" b="1" dirty="0">
              <a:solidFill>
                <a:srgbClr val="7F7F7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84115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879</TotalTime>
  <Words>1112</Words>
  <Application>Microsoft Macintosh PowerPoint</Application>
  <PresentationFormat>On-screen Show (4:3)</PresentationFormat>
  <Paragraphs>168</Paragraphs>
  <Slides>11</Slides>
  <Notes>1</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   2015 Inspiring a New Generation Summit  A North American Initiative November 6-8, 2015 </vt:lpstr>
      <vt:lpstr>Rationale for the 2015 Summit</vt:lpstr>
      <vt:lpstr>PowerPoint Presentation</vt:lpstr>
      <vt:lpstr>Legacy Commitment for 2015 ING Summit</vt:lpstr>
      <vt:lpstr>PowerPoint Presentation</vt:lpstr>
      <vt:lpstr>Draft Vision for 2015 ING Summit</vt:lpstr>
      <vt:lpstr>Logistics</vt:lpstr>
      <vt:lpstr>Proposed Planning Meeting Schedule</vt:lpstr>
      <vt:lpstr>Draft Invitation Selection Process 225 Participants Total at NCTC</vt:lpstr>
      <vt:lpstr>Draft Agenda ver.1.5</vt:lpstr>
      <vt:lpstr>Draft Budget to Date</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2015 Inspiring a New Generation Summit</dc:title>
  <dc:creator>Marily</dc:creator>
  <cp:lastModifiedBy>Keith Wheeler</cp:lastModifiedBy>
  <cp:revision>42</cp:revision>
  <dcterms:created xsi:type="dcterms:W3CDTF">2014-11-02T13:58:46Z</dcterms:created>
  <dcterms:modified xsi:type="dcterms:W3CDTF">2015-01-12T16:14:26Z</dcterms:modified>
</cp:coreProperties>
</file>